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760" r:id="rId4"/>
    <p:sldMasterId id="2147483774" r:id="rId5"/>
    <p:sldMasterId id="2147483788" r:id="rId6"/>
    <p:sldMasterId id="2147483800" r:id="rId7"/>
    <p:sldMasterId id="2147483812" r:id="rId8"/>
  </p:sldMasterIdLst>
  <p:notesMasterIdLst>
    <p:notesMasterId r:id="rId73"/>
  </p:notesMasterIdLst>
  <p:sldIdLst>
    <p:sldId id="256" r:id="rId9"/>
    <p:sldId id="270" r:id="rId10"/>
    <p:sldId id="272" r:id="rId11"/>
    <p:sldId id="257" r:id="rId12"/>
    <p:sldId id="275" r:id="rId13"/>
    <p:sldId id="338" r:id="rId14"/>
    <p:sldId id="261" r:id="rId15"/>
    <p:sldId id="273" r:id="rId16"/>
    <p:sldId id="278" r:id="rId17"/>
    <p:sldId id="280" r:id="rId18"/>
    <p:sldId id="330" r:id="rId19"/>
    <p:sldId id="331" r:id="rId20"/>
    <p:sldId id="281" r:id="rId21"/>
    <p:sldId id="329" r:id="rId22"/>
    <p:sldId id="285" r:id="rId23"/>
    <p:sldId id="286" r:id="rId24"/>
    <p:sldId id="333" r:id="rId25"/>
    <p:sldId id="334" r:id="rId26"/>
    <p:sldId id="335" r:id="rId27"/>
    <p:sldId id="287" r:id="rId28"/>
    <p:sldId id="288" r:id="rId29"/>
    <p:sldId id="340" r:id="rId30"/>
    <p:sldId id="289" r:id="rId31"/>
    <p:sldId id="290" r:id="rId32"/>
    <p:sldId id="291" r:id="rId33"/>
    <p:sldId id="293" r:id="rId34"/>
    <p:sldId id="295" r:id="rId35"/>
    <p:sldId id="297" r:id="rId36"/>
    <p:sldId id="298" r:id="rId37"/>
    <p:sldId id="299" r:id="rId38"/>
    <p:sldId id="300" r:id="rId39"/>
    <p:sldId id="301" r:id="rId40"/>
    <p:sldId id="302"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7" r:id="rId59"/>
    <p:sldId id="328" r:id="rId60"/>
    <p:sldId id="321" r:id="rId61"/>
    <p:sldId id="322" r:id="rId62"/>
    <p:sldId id="323" r:id="rId63"/>
    <p:sldId id="324" r:id="rId64"/>
    <p:sldId id="326" r:id="rId65"/>
    <p:sldId id="269" r:id="rId66"/>
    <p:sldId id="276" r:id="rId67"/>
    <p:sldId id="277" r:id="rId68"/>
    <p:sldId id="303" r:id="rId69"/>
    <p:sldId id="332" r:id="rId70"/>
    <p:sldId id="336" r:id="rId71"/>
    <p:sldId id="339" r:id="rId7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5pPr>
    <a:lvl6pPr marL="2286000" algn="l" defTabSz="457200" rtl="0" eaLnBrk="1" latinLnBrk="0" hangingPunct="1">
      <a:defRPr sz="2400" kern="1200">
        <a:solidFill>
          <a:schemeClr val="tx1"/>
        </a:solidFill>
        <a:latin typeface="Times New Roman" charset="0"/>
        <a:ea typeface="ＭＳ Ｐゴシック" charset="0"/>
        <a:cs typeface="Times New Roman" charset="0"/>
      </a:defRPr>
    </a:lvl6pPr>
    <a:lvl7pPr marL="2743200" algn="l" defTabSz="457200" rtl="0" eaLnBrk="1" latinLnBrk="0" hangingPunct="1">
      <a:defRPr sz="2400" kern="1200">
        <a:solidFill>
          <a:schemeClr val="tx1"/>
        </a:solidFill>
        <a:latin typeface="Times New Roman" charset="0"/>
        <a:ea typeface="ＭＳ Ｐゴシック" charset="0"/>
        <a:cs typeface="Times New Roman" charset="0"/>
      </a:defRPr>
    </a:lvl7pPr>
    <a:lvl8pPr marL="3200400" algn="l" defTabSz="457200" rtl="0" eaLnBrk="1" latinLnBrk="0" hangingPunct="1">
      <a:defRPr sz="2400" kern="1200">
        <a:solidFill>
          <a:schemeClr val="tx1"/>
        </a:solidFill>
        <a:latin typeface="Times New Roman" charset="0"/>
        <a:ea typeface="ＭＳ Ｐゴシック" charset="0"/>
        <a:cs typeface="Times New Roman" charset="0"/>
      </a:defRPr>
    </a:lvl8pPr>
    <a:lvl9pPr marL="3657600" algn="l" defTabSz="457200" rtl="0" eaLnBrk="1" latinLnBrk="0" hangingPunct="1">
      <a:defRPr sz="2400" kern="1200">
        <a:solidFill>
          <a:schemeClr val="tx1"/>
        </a:solidFill>
        <a:latin typeface="Times New Roman" charset="0"/>
        <a:ea typeface="ＭＳ Ｐゴシック" charset="0"/>
        <a:cs typeface="Times New Roma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9900"/>
    <a:srgbClr val="CCFFCC"/>
    <a:srgbClr val="130F05"/>
    <a:srgbClr val="FFCC00"/>
    <a:srgbClr val="66FFFF"/>
    <a:srgbClr val="0BF52C"/>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469" autoAdjust="0"/>
  </p:normalViewPr>
  <p:slideViewPr>
    <p:cSldViewPr>
      <p:cViewPr varScale="1">
        <p:scale>
          <a:sx n="102" d="100"/>
          <a:sy n="102" d="100"/>
        </p:scale>
        <p:origin x="24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3984"/>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Times New Roman" charset="0"/>
              </a:defRPr>
            </a:lvl1pPr>
          </a:lstStyle>
          <a:p>
            <a:pPr>
              <a:defRPr/>
            </a:pPr>
            <a:endParaRPr lang="en-US"/>
          </a:p>
        </p:txBody>
      </p:sp>
      <p:sp>
        <p:nvSpPr>
          <p:cNvPr id="737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Times New Roman" charset="0"/>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37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Times New Roman" charset="0"/>
              </a:defRPr>
            </a:lvl1pPr>
          </a:lstStyle>
          <a:p>
            <a:pPr>
              <a:defRPr/>
            </a:pPr>
            <a:endParaRPr lang="en-US"/>
          </a:p>
        </p:txBody>
      </p:sp>
      <p:sp>
        <p:nvSpPr>
          <p:cNvPr id="737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FECCDBE-7F29-2142-8208-E9854FCDE374}" type="slidenum">
              <a:rPr lang="en-US"/>
              <a:pPr/>
              <a:t>‹#›</a:t>
            </a:fld>
            <a:endParaRPr lang="en-US"/>
          </a:p>
        </p:txBody>
      </p:sp>
    </p:spTree>
    <p:extLst>
      <p:ext uri="{BB962C8B-B14F-4D97-AF65-F5344CB8AC3E}">
        <p14:creationId xmlns:p14="http://schemas.microsoft.com/office/powerpoint/2010/main" val="501952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books.org/wiki/Hebrew_Root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jpost.com/PromoContent/The-Olive-in-the-Jewish-and-Israeli-culture-193416" TargetMode="External"/><Relationship Id="rId4" Type="http://schemas.openxmlformats.org/officeDocument/2006/relationships/hyperlink" Target="https://en.wikibooks.org/wiki/Hebrew_Roots/The_restoration_proces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BA986353-E861-674D-87A2-95C0E547FC81}" type="slidenum">
              <a:rPr lang="en-US" sz="1200"/>
              <a:pPr eaLnBrk="1" hangingPunct="1"/>
              <a:t>1</a:t>
            </a:fld>
            <a:endParaRPr lang="en-US" sz="1200"/>
          </a:p>
        </p:txBody>
      </p:sp>
      <p:sp>
        <p:nvSpPr>
          <p:cNvPr id="41987" name="Rectangle 1026"/>
          <p:cNvSpPr>
            <a:spLocks noGrp="1" noRot="1" noChangeAspect="1" noChangeArrowheads="1" noTextEdit="1"/>
          </p:cNvSpPr>
          <p:nvPr>
            <p:ph type="sldImg"/>
          </p:nvPr>
        </p:nvSpPr>
        <p:spPr>
          <a:ln/>
        </p:spPr>
      </p:sp>
      <p:sp>
        <p:nvSpPr>
          <p:cNvPr id="4198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BFEDE9F-018F-4242-B830-DFA0BAF18972}" type="slidenum">
              <a:rPr lang="en-US" sz="1200"/>
              <a:pPr eaLnBrk="1" hangingPunct="1"/>
              <a:t>10</a:t>
            </a:fld>
            <a:endParaRPr lang="en-US" sz="1200"/>
          </a:p>
        </p:txBody>
      </p:sp>
      <p:sp>
        <p:nvSpPr>
          <p:cNvPr id="58371" name="Rectangle 1026"/>
          <p:cNvSpPr>
            <a:spLocks noGrp="1" noRot="1" noChangeAspect="1" noChangeArrowheads="1" noTextEdit="1"/>
          </p:cNvSpPr>
          <p:nvPr>
            <p:ph type="sldImg"/>
          </p:nvPr>
        </p:nvSpPr>
        <p:spPr>
          <a:ln/>
        </p:spPr>
      </p:sp>
      <p:sp>
        <p:nvSpPr>
          <p:cNvPr id="5837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31CE0FD0-1B1E-684B-8F59-BF243D88085C}" type="slidenum">
              <a:rPr lang="en-US" sz="1200"/>
              <a:pPr eaLnBrk="1" hangingPunct="1"/>
              <a:t>11</a:t>
            </a:fld>
            <a:endParaRPr lang="en-US" sz="1200"/>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87AE43D-CAEE-764A-BDA0-9420C3D2BD95}" type="slidenum">
              <a:rPr lang="en-US" sz="1200"/>
              <a:pPr eaLnBrk="1" hangingPunct="1"/>
              <a:t>12</a:t>
            </a:fld>
            <a:endParaRPr lang="en-US" sz="1200"/>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94E4ECC-025E-7E4E-A2DB-6314B041DDFD}" type="slidenum">
              <a:rPr lang="en-US" sz="1200"/>
              <a:pPr eaLnBrk="1" hangingPunct="1"/>
              <a:t>13</a:t>
            </a:fld>
            <a:endParaRPr lang="en-US" sz="1200"/>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1F0E57B-0ECB-A949-9BDE-6317CE48DA38}" type="slidenum">
              <a:rPr lang="en-US" sz="1200"/>
              <a:pPr eaLnBrk="1" hangingPunct="1"/>
              <a:t>14</a:t>
            </a:fld>
            <a:endParaRPr lang="en-US" sz="1200"/>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38725EEC-3F47-9544-8637-AB5CA562B67A}" type="slidenum">
              <a:rPr lang="en-US" sz="1200"/>
              <a:pPr eaLnBrk="1" hangingPunct="1"/>
              <a:t>15</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pPr eaLnBrk="1" hangingPunct="1"/>
              <a:t>16</a:t>
            </a:fld>
            <a:endParaRPr lang="en-US" sz="1200"/>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solidFill>
                  <a:prstClr val="black"/>
                </a:solidFill>
              </a:rPr>
              <a:pPr eaLnBrk="1" hangingPunct="1"/>
              <a:t>17</a:t>
            </a:fld>
            <a:endParaRPr lang="en-US" sz="1200">
              <a:solidFill>
                <a:prstClr val="black"/>
              </a:solidFill>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solidFill>
                  <a:prstClr val="black"/>
                </a:solidFill>
              </a:rPr>
              <a:pPr eaLnBrk="1" hangingPunct="1"/>
              <a:t>18</a:t>
            </a:fld>
            <a:endParaRPr lang="en-US" sz="1200">
              <a:solidFill>
                <a:prstClr val="black"/>
              </a:solidFill>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dirty="0"/>
              <a:t>"Three workers sit ready to begin treading freshly harvested grapes in a</a:t>
            </a:r>
            <a:r>
              <a:rPr lang="en-US" baseline="0" dirty="0"/>
              <a:t> rock-lined stomping vat" (Calendar from Biblical Resources Scripture Garden, Bethlehem, 1993).</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solidFill>
                  <a:prstClr val="black"/>
                </a:solidFill>
              </a:rPr>
              <a:pPr eaLnBrk="1" hangingPunct="1"/>
              <a:t>19</a:t>
            </a:fld>
            <a:endParaRPr lang="en-US" sz="1200">
              <a:solidFill>
                <a:prstClr val="black"/>
              </a:solidFill>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"Juice from the stomping</a:t>
            </a:r>
            <a:r>
              <a:rPr lang="en-US" baseline="0" dirty="0"/>
              <a:t> vat flows through rock-cut channels into a large collection basin.  After a few days of initial fermentation, the juice will be strained into storage jars like those visible at the bottom of the photograph.  Notice the linen straining cloth over the mouth of a jar to the lower left" (Calendar from Biblical Resources Scripture Garden, Bethlehem, 1993).</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8DDA895-FFA3-E244-981A-C3736F0A1B4E}" type="slidenum">
              <a:rPr lang="en-US" sz="1200"/>
              <a:pPr eaLnBrk="1" hangingPunct="1"/>
              <a:t>2</a:t>
            </a:fld>
            <a:endParaRPr lang="en-US" sz="1200"/>
          </a:p>
        </p:txBody>
      </p:sp>
      <p:sp>
        <p:nvSpPr>
          <p:cNvPr id="44035" name="Rectangle 1026"/>
          <p:cNvSpPr>
            <a:spLocks noGrp="1" noRot="1" noChangeAspect="1" noChangeArrowheads="1" noTextEdit="1"/>
          </p:cNvSpPr>
          <p:nvPr>
            <p:ph type="sldImg"/>
          </p:nvPr>
        </p:nvSpPr>
        <p:spPr>
          <a:ln/>
        </p:spPr>
      </p:sp>
      <p:sp>
        <p:nvSpPr>
          <p:cNvPr id="4403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8C459996-970D-5C44-81B4-846E547F4EEC}" type="slidenum">
              <a:rPr lang="en-US" sz="1200"/>
              <a:pPr eaLnBrk="1" hangingPunct="1"/>
              <a:t>20</a:t>
            </a:fld>
            <a:endParaRPr lang="en-US" sz="1200"/>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BEE76AA3-784C-5C45-9C8A-4C0A7C5F8785}" type="slidenum">
              <a:rPr lang="en-US" sz="1200"/>
              <a:pPr eaLnBrk="1" hangingPunct="1"/>
              <a:t>21</a:t>
            </a:fld>
            <a:endParaRPr lang="en-US" sz="1200"/>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30AF4-A9CB-4016-98F9-7F1508A989E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r>
              <a:rPr lang="en-SG" dirty="0"/>
              <a:t>OB-36-Rural Life-32</a:t>
            </a:r>
          </a:p>
          <a:p>
            <a:r>
              <a:rPr lang="en-SG" dirty="0"/>
              <a:t>OS-03-Leviticus-322</a:t>
            </a:r>
          </a:p>
          <a:p>
            <a:r>
              <a:rPr lang="en-SG" dirty="0"/>
              <a:t>OS-04-Numbers-224</a:t>
            </a:r>
          </a:p>
          <a:p>
            <a:endParaRPr lang="en-SG" b="1" dirty="0"/>
          </a:p>
          <a:p>
            <a:r>
              <a:rPr lang="en-SG" b="1" dirty="0"/>
              <a:t>Hebrew Roots/The restoration process/Israel</a:t>
            </a:r>
          </a:p>
          <a:p>
            <a:r>
              <a:rPr lang="en-SG" dirty="0"/>
              <a:t>&lt; </a:t>
            </a:r>
            <a:r>
              <a:rPr lang="en-SG" dirty="0">
                <a:hlinkClick r:id="rId3" tooltip="Hebrew Roots"/>
              </a:rPr>
              <a:t>Hebrew Roots</a:t>
            </a:r>
            <a:r>
              <a:rPr lang="en-SG" dirty="0"/>
              <a:t>‎ | </a:t>
            </a:r>
            <a:r>
              <a:rPr lang="en-SG" dirty="0">
                <a:hlinkClick r:id="rId4" tooltip="Hebrew Roots/The restoration process"/>
              </a:rPr>
              <a:t>The restoration process</a:t>
            </a:r>
            <a:endParaRPr lang="en-SG" dirty="0"/>
          </a:p>
          <a:p>
            <a:r>
              <a:rPr lang="en-SG" dirty="0"/>
              <a:t>https://</a:t>
            </a:r>
            <a:r>
              <a:rPr lang="en-SG" dirty="0" err="1"/>
              <a:t>en.wikibooks.org</a:t>
            </a:r>
            <a:r>
              <a:rPr lang="en-SG" dirty="0"/>
              <a:t>/wiki/</a:t>
            </a:r>
            <a:r>
              <a:rPr lang="en-SG" dirty="0" err="1"/>
              <a:t>Hebrew_Roots</a:t>
            </a:r>
            <a:r>
              <a:rPr lang="en-SG" dirty="0"/>
              <a:t>/</a:t>
            </a:r>
            <a:r>
              <a:rPr lang="en-SG" dirty="0" err="1"/>
              <a:t>The_restoration_process</a:t>
            </a:r>
            <a:r>
              <a:rPr lang="en-SG" dirty="0"/>
              <a:t>/Israel</a:t>
            </a:r>
          </a:p>
          <a:p>
            <a:r>
              <a:rPr lang="en-SG" dirty="0"/>
              <a:t>Accessed 23 Feb 2019</a:t>
            </a:r>
          </a:p>
          <a:p>
            <a:r>
              <a:rPr lang="en-SG" dirty="0"/>
              <a:t>THE OLIVE TREE - ISRAEL </a:t>
            </a:r>
          </a:p>
          <a:p>
            <a:r>
              <a:rPr lang="en-SG" dirty="0"/>
              <a:t>The Olive tree is one of the five specie that grow in the land of Israel which are, the Pomegranate, the Fig, the Date Palm, Grape Vines and the Olive (Deut.8:8; Haggai 2:19; Joel 1:12). </a:t>
            </a:r>
          </a:p>
          <a:p>
            <a:r>
              <a:rPr lang="en-SG" dirty="0"/>
              <a:t>By divine decree, the Olive tree has been chosen by Yahweh God as the national emblem of Israel as it characterises their qualities. </a:t>
            </a:r>
          </a:p>
          <a:p>
            <a:r>
              <a:rPr lang="en-SG" dirty="0"/>
              <a:t>The trees grow plentifully around the countryside and are known for their tenacity, as they grow in almost any condition upon the hills or in valleys, in rocky or fertile soil. They are able to thrive in great temperature extremes of cold and heat with a minimum of water, and are virtually indestructible. There are some trees in the land which have survived being destroyed by invading armies, that are over 2,000 years old. Even when cut down or burned, new shoots will emerge from its roots. No matter what the conditions, the evergreen olive tree will live and produce fruit which is a source of food, light, hygiene and healing. Their habit of growth gives them a form of gracefulness and character which sets them apart from other trees. </a:t>
            </a:r>
          </a:p>
          <a:p>
            <a:r>
              <a:rPr lang="en-SG" dirty="0"/>
              <a:t>The first reference in the Bible to the olive is in the Ark. It was an olive leaf that a dove from Noah's ark brought to Noah, “Then the dove came to him in the evening, and behold, a freshly plucked olive leaf was in her mouth; and Noah knew that the waters had receded from the earth” (Gen. 8:11). </a:t>
            </a:r>
          </a:p>
          <a:p>
            <a:r>
              <a:rPr lang="en-SG" dirty="0"/>
              <a:t>From the beginning of civilization, Olives have been eaten as a Mediterranean staple food and olive oil has been used for cooking, in lamps for light (Ex. 27:20, Lev. 24:2), for medicine, and for anointing oil in religious ceremonies (Ex. 30:24-25) </a:t>
            </a:r>
          </a:p>
          <a:p>
            <a:r>
              <a:rPr lang="en-SG" dirty="0"/>
              <a:t>Olive oil was so plentiful in Israel that it was one of the products regularly exported. Solomon sent the King of Tyre 100,000 gallons (378,533 </a:t>
            </a:r>
            <a:r>
              <a:rPr lang="en-SG" dirty="0" err="1"/>
              <a:t>liters</a:t>
            </a:r>
            <a:r>
              <a:rPr lang="en-SG" dirty="0"/>
              <a:t>) of olive oil (I Kings. 5:11). </a:t>
            </a:r>
          </a:p>
          <a:p>
            <a:r>
              <a:rPr lang="en-SG" dirty="0"/>
              <a:t>It was in the Garden of Gethsemane (</a:t>
            </a:r>
            <a:r>
              <a:rPr lang="en-SG" i="1" dirty="0"/>
              <a:t>Gat </a:t>
            </a:r>
            <a:r>
              <a:rPr lang="en-SG" i="1" dirty="0" err="1"/>
              <a:t>Shemen</a:t>
            </a:r>
            <a:r>
              <a:rPr lang="en-SG" dirty="0"/>
              <a:t>, literally, the place of the “olive press”), where </a:t>
            </a:r>
            <a:r>
              <a:rPr lang="en-SG" dirty="0" err="1"/>
              <a:t>Yeshua</a:t>
            </a:r>
            <a:r>
              <a:rPr lang="en-SG" dirty="0"/>
              <a:t> spent much of His time in Jerusalem with His disciples. “Coming out, He went to the Mount of Olives, as He was accustomed, and His disciples also followed Him” (Luke 22:39). </a:t>
            </a:r>
          </a:p>
          <a:p>
            <a:r>
              <a:rPr lang="en-SG" dirty="0"/>
              <a:t>The primary characteristics symbolized by the Olive tree is fruitfulness, faithfulness and steadfastness. </a:t>
            </a:r>
          </a:p>
          <a:p>
            <a:r>
              <a:rPr lang="en-SG" dirty="0"/>
              <a:t>Psalms 52:8 says, “But I am like a green olive tree in the house of God; I trust in the mercies of God forever and ever.” By means of His grace, we are sustained by His Presence to remain fruitful, faithful and steadfast. </a:t>
            </a:r>
          </a:p>
          <a:p>
            <a:r>
              <a:rPr lang="en-SG" dirty="0"/>
              <a:t>Psalms 128:3 says, “Your wife shall be like a fruitful vine in the very heart of your house; Your children like olive plants all around your table.” Again, a prophecy of fruitfulness like the olive tree, sending up many shoots from the parent tree to grace their personal altar to the Lord. Coming from their base or root, it symbolizes the blessing of them reproducing their faith and works in their children. </a:t>
            </a:r>
          </a:p>
          <a:p>
            <a:r>
              <a:rPr lang="en-SG" dirty="0"/>
              <a:t>It is in Jeremiah 11:16, that Yahweh identifies the Olive Tree as the symbol of Israel. "The Lord called your name Green Olive Tree, lovely and of good fruit." </a:t>
            </a:r>
          </a:p>
          <a:p>
            <a:r>
              <a:rPr lang="en-SG" dirty="0"/>
              <a:t>Hosea prophesies that in the end-time Israel shall once again be restored and its "branches shall spread; his beauty shall be like an olive tree" (Hosea 14:6) </a:t>
            </a:r>
          </a:p>
          <a:p>
            <a:r>
              <a:rPr lang="en-SG" dirty="0"/>
              <a:t>Paul also in the new covenant uses this same analogy for Israel (Romans 11:16-21). </a:t>
            </a:r>
          </a:p>
          <a:p>
            <a:r>
              <a:rPr lang="en-SG" dirty="0"/>
              <a:t>Rom.11:16 "For if the </a:t>
            </a:r>
            <a:r>
              <a:rPr lang="en-SG" dirty="0" err="1"/>
              <a:t>Firstfruit</a:t>
            </a:r>
            <a:r>
              <a:rPr lang="en-SG" dirty="0"/>
              <a:t> is holy, the lump also is holy, and if the root is holy, so are the branches. 7 But if some of the branches (of Israel, the Olive tree) were broken off, and you, being a wild olive, were grafted in among them, and became partaker with them of the root of the richness of the olive tree; 18 don't boast over the branches. But if you boast, it is not you who bear the root, but the root you.19 You will say then, "Branches were broken off, that I might be grafted in." 20 True; by their unbelief they were broken off, and you stand by your faith. Don't be conceited, but fear; 21 for if God didn't spare the natural branches, neither will he spare you." </a:t>
            </a:r>
          </a:p>
          <a:p>
            <a:endParaRPr lang="en-SG" dirty="0"/>
          </a:p>
          <a:p>
            <a:r>
              <a:rPr lang="en-SG" dirty="0"/>
              <a:t>“The State of </a:t>
            </a:r>
            <a:r>
              <a:rPr lang="en-SG" i="1" dirty="0"/>
              <a:t>Israel</a:t>
            </a:r>
            <a:r>
              <a:rPr lang="en-SG" dirty="0"/>
              <a:t> chose the </a:t>
            </a:r>
            <a:r>
              <a:rPr lang="en-SG" i="1" dirty="0"/>
              <a:t>olive</a:t>
            </a:r>
            <a:r>
              <a:rPr lang="en-SG" dirty="0"/>
              <a:t> leaves around the Menorah as its emblem. The </a:t>
            </a:r>
            <a:r>
              <a:rPr lang="en-SG" i="1" dirty="0"/>
              <a:t>olive</a:t>
            </a:r>
            <a:r>
              <a:rPr lang="en-SG" dirty="0"/>
              <a:t> leaves </a:t>
            </a:r>
            <a:r>
              <a:rPr lang="en-SG" i="1" dirty="0"/>
              <a:t>symbolize</a:t>
            </a:r>
            <a:r>
              <a:rPr lang="en-SG" dirty="0"/>
              <a:t> peace, as this is the wish of our state. The </a:t>
            </a:r>
            <a:r>
              <a:rPr lang="en-SG" i="1" dirty="0"/>
              <a:t>olive</a:t>
            </a:r>
            <a:r>
              <a:rPr lang="en-SG" dirty="0"/>
              <a:t> also </a:t>
            </a:r>
            <a:r>
              <a:rPr lang="en-SG" i="1" dirty="0"/>
              <a:t>symbolizes</a:t>
            </a:r>
            <a:r>
              <a:rPr lang="en-SG" dirty="0"/>
              <a:t> light, as the oil produced from the </a:t>
            </a:r>
            <a:r>
              <a:rPr lang="en-SG" i="1" dirty="0"/>
              <a:t>olive</a:t>
            </a:r>
            <a:r>
              <a:rPr lang="en-SG" dirty="0"/>
              <a:t> lightened the Menorah in the Temple.” </a:t>
            </a:r>
          </a:p>
          <a:p>
            <a:r>
              <a:rPr lang="en-SG" b="1" dirty="0">
                <a:hlinkClick r:id="rId5"/>
              </a:rPr>
              <a:t>The Olive in the Jewish and Israeli culture - Jerusalem Post</a:t>
            </a:r>
            <a:br>
              <a:rPr lang="en-SG" dirty="0">
                <a:hlinkClick r:id="rId5"/>
              </a:rPr>
            </a:br>
            <a:r>
              <a:rPr lang="en-SG" i="1" dirty="0">
                <a:hlinkClick r:id="rId5"/>
              </a:rPr>
              <a:t>https://www.jpost.com/.../The-Olive-in-the-Jewish-and-Israeli-culture-193416</a:t>
            </a:r>
            <a:endParaRPr lang="en-SG" dirty="0">
              <a:hlinkClick r:id="rId5"/>
            </a:endParaRPr>
          </a:p>
          <a:p>
            <a:r>
              <a:rPr lang="en-SG"/>
              <a:t>Oct 31, 2010 </a:t>
            </a:r>
          </a:p>
          <a:p>
            <a:endParaRPr lang="en-SG" dirty="0"/>
          </a:p>
        </p:txBody>
      </p:sp>
    </p:spTree>
    <p:extLst>
      <p:ext uri="{BB962C8B-B14F-4D97-AF65-F5344CB8AC3E}">
        <p14:creationId xmlns:p14="http://schemas.microsoft.com/office/powerpoint/2010/main" val="1746283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CD161257-A9FE-3C41-B468-2C02DC577F88}" type="slidenum">
              <a:rPr lang="en-US" sz="1200"/>
              <a:pPr eaLnBrk="1" hangingPunct="1"/>
              <a:t>23</a:t>
            </a:fld>
            <a:endParaRPr lang="en-US" sz="1200"/>
          </a:p>
        </p:txBody>
      </p:sp>
      <p:sp>
        <p:nvSpPr>
          <p:cNvPr id="76803" name="Rectangle 1026"/>
          <p:cNvSpPr>
            <a:spLocks noGrp="1" noRot="1" noChangeAspect="1" noChangeArrowheads="1" noTextEdit="1"/>
          </p:cNvSpPr>
          <p:nvPr>
            <p:ph type="sldImg"/>
          </p:nvPr>
        </p:nvSpPr>
        <p:spPr>
          <a:ln/>
        </p:spPr>
      </p:sp>
      <p:sp>
        <p:nvSpPr>
          <p:cNvPr id="7680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41F266A-D254-B44A-A880-F443B603308A}" type="slidenum">
              <a:rPr lang="en-US" sz="1200"/>
              <a:pPr eaLnBrk="1" hangingPunct="1"/>
              <a:t>24</a:t>
            </a:fld>
            <a:endParaRPr lang="en-US" sz="1200"/>
          </a:p>
        </p:txBody>
      </p:sp>
      <p:sp>
        <p:nvSpPr>
          <p:cNvPr id="78851" name="Rectangle 1026"/>
          <p:cNvSpPr>
            <a:spLocks noGrp="1" noRot="1" noChangeAspect="1" noChangeArrowheads="1" noTextEdit="1"/>
          </p:cNvSpPr>
          <p:nvPr>
            <p:ph type="sldImg"/>
          </p:nvPr>
        </p:nvSpPr>
        <p:spPr>
          <a:ln/>
        </p:spPr>
      </p:sp>
      <p:sp>
        <p:nvSpPr>
          <p:cNvPr id="788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9592275-67D6-D648-9A55-08B5FC387787}" type="slidenum">
              <a:rPr lang="en-US" sz="1200"/>
              <a:pPr eaLnBrk="1" hangingPunct="1"/>
              <a:t>25</a:t>
            </a:fld>
            <a:endParaRPr lang="en-US" sz="1200"/>
          </a:p>
        </p:txBody>
      </p:sp>
      <p:sp>
        <p:nvSpPr>
          <p:cNvPr id="80899" name="Rectangle 1026"/>
          <p:cNvSpPr>
            <a:spLocks noGrp="1" noRot="1" noChangeAspect="1" noChangeArrowheads="1" noTextEdit="1"/>
          </p:cNvSpPr>
          <p:nvPr>
            <p:ph type="sldImg"/>
          </p:nvPr>
        </p:nvSpPr>
        <p:spPr>
          <a:ln/>
        </p:spPr>
      </p:sp>
      <p:sp>
        <p:nvSpPr>
          <p:cNvPr id="809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5CB2A41-0821-5842-8E0C-6ECD4553CC76}" type="slidenum">
              <a:rPr lang="en-US" sz="1200"/>
              <a:pPr eaLnBrk="1" hangingPunct="1"/>
              <a:t>26</a:t>
            </a:fld>
            <a:endParaRPr lang="en-US" sz="1200"/>
          </a:p>
        </p:txBody>
      </p:sp>
      <p:sp>
        <p:nvSpPr>
          <p:cNvPr id="82947" name="Rectangle 1026"/>
          <p:cNvSpPr>
            <a:spLocks noGrp="1" noRot="1" noChangeAspect="1" noChangeArrowheads="1" noTextEdit="1"/>
          </p:cNvSpPr>
          <p:nvPr>
            <p:ph type="sldImg"/>
          </p:nvPr>
        </p:nvSpPr>
        <p:spPr>
          <a:ln/>
        </p:spPr>
      </p:sp>
      <p:sp>
        <p:nvSpPr>
          <p:cNvPr id="829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538E1FE-8D85-9F43-BE79-13FA7C5B63CE}" type="slidenum">
              <a:rPr lang="en-US" sz="1200"/>
              <a:pPr eaLnBrk="1" hangingPunct="1"/>
              <a:t>27</a:t>
            </a:fld>
            <a:endParaRPr lang="en-US" sz="1200"/>
          </a:p>
        </p:txBody>
      </p:sp>
      <p:sp>
        <p:nvSpPr>
          <p:cNvPr id="84995" name="Rectangle 1026"/>
          <p:cNvSpPr>
            <a:spLocks noGrp="1" noRot="1" noChangeAspect="1" noChangeArrowheads="1" noTextEdit="1"/>
          </p:cNvSpPr>
          <p:nvPr>
            <p:ph type="sldImg"/>
          </p:nvPr>
        </p:nvSpPr>
        <p:spPr>
          <a:ln/>
        </p:spPr>
      </p:sp>
      <p:sp>
        <p:nvSpPr>
          <p:cNvPr id="849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CD94368F-B260-2744-8C2D-E0A816FB28E4}" type="slidenum">
              <a:rPr lang="en-US" sz="1200"/>
              <a:pPr eaLnBrk="1" hangingPunct="1"/>
              <a:t>28</a:t>
            </a:fld>
            <a:endParaRPr 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FF04489-7540-A449-812A-F526EE7C9E3F}" type="slidenum">
              <a:rPr lang="en-US" sz="1200"/>
              <a:pPr eaLnBrk="1" hangingPunct="1"/>
              <a:t>29</a:t>
            </a:fld>
            <a:endParaRPr 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79D4DA0-1CD5-7745-9196-FC65F801E6B5}" type="slidenum">
              <a:rPr lang="en-US" sz="1200"/>
              <a:pPr eaLnBrk="1" hangingPunct="1"/>
              <a:t>3</a:t>
            </a:fld>
            <a:endParaRPr lang="en-US" sz="1200"/>
          </a:p>
        </p:txBody>
      </p:sp>
      <p:sp>
        <p:nvSpPr>
          <p:cNvPr id="46083" name="Rectangle 1026"/>
          <p:cNvSpPr>
            <a:spLocks noGrp="1" noRot="1" noChangeAspect="1" noChangeArrowheads="1" noTextEdit="1"/>
          </p:cNvSpPr>
          <p:nvPr>
            <p:ph type="sldImg"/>
          </p:nvPr>
        </p:nvSpPr>
        <p:spPr>
          <a:ln/>
        </p:spPr>
      </p:sp>
      <p:sp>
        <p:nvSpPr>
          <p:cNvPr id="4608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Sit for three minutes without talking to others and imagine what it would be like to be sitting here all day...</a:t>
            </a:r>
          </a:p>
          <a:p>
            <a:pPr eaLnBrk="1" hangingPunct="1"/>
            <a:r>
              <a:rPr lang="en-US" dirty="0">
                <a:latin typeface="Arial" panose="020B0604020202020204" pitchFamily="34" charset="0"/>
                <a:cs typeface="Arial" panose="020B0604020202020204" pitchFamily="34" charset="0"/>
              </a:rPr>
              <a:t>What did you learn from this experience?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BECE4DB-C36E-3D4F-A8A9-88195582636B}" type="slidenum">
              <a:rPr lang="en-US" sz="1200"/>
              <a:pPr eaLnBrk="1" hangingPunct="1"/>
              <a:t>30</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ED66AB2-8FB1-7949-978C-BE376E07407F}" type="slidenum">
              <a:rPr lang="en-US" sz="1200"/>
              <a:pPr eaLnBrk="1" hangingPunct="1"/>
              <a:t>31</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031CCAEC-D1F3-3841-B4BA-73259E5FF6EF}" type="slidenum">
              <a:rPr lang="en-US" sz="1200"/>
              <a:pPr eaLnBrk="1" hangingPunct="1"/>
              <a:t>32</a:t>
            </a:fld>
            <a:endParaRPr 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6363152-D0F5-8249-9C5A-FB1F0A6838D6}" type="slidenum">
              <a:rPr lang="en-US" sz="1200"/>
              <a:pPr eaLnBrk="1" hangingPunct="1"/>
              <a:t>33</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AA3EB01B-C0DC-B34F-806C-A15705D28B1C}" type="slidenum">
              <a:rPr lang="en-US" sz="1200"/>
              <a:pPr eaLnBrk="1" hangingPunct="1"/>
              <a:t>34</a:t>
            </a:fld>
            <a:endParaRPr lang="en-US" sz="1200"/>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0749847-5C8A-284F-A0AB-DB5C062E2847}" type="slidenum">
              <a:rPr lang="en-US" sz="1200"/>
              <a:pPr eaLnBrk="1" hangingPunct="1"/>
              <a:t>35</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EC834D7-A32D-3247-BB3A-664A02B64E1D}" type="slidenum">
              <a:rPr lang="en-US" sz="1200"/>
              <a:pPr eaLnBrk="1" hangingPunct="1"/>
              <a:t>36</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7864BE8-1B81-434D-9D43-898334802CDC}" type="slidenum">
              <a:rPr lang="en-US" sz="1200"/>
              <a:pPr eaLnBrk="1" hangingPunct="1"/>
              <a:t>37</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6A4720C-3691-BB43-85A2-82BCB36F7CF2}" type="slidenum">
              <a:rPr lang="en-US" sz="1200"/>
              <a:pPr eaLnBrk="1" hangingPunct="1"/>
              <a:t>38</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3600E25D-0B3C-8749-820B-B851C4E8532D}" type="slidenum">
              <a:rPr lang="en-US" sz="1200"/>
              <a:pPr eaLnBrk="1" hangingPunct="1"/>
              <a:t>39</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10A2FB42-38E4-0843-8D32-53B362E6185A}" type="slidenum">
              <a:rPr lang="en-US" sz="1200"/>
              <a:pPr eaLnBrk="1" hangingPunct="1"/>
              <a:t>4</a:t>
            </a:fld>
            <a:endParaRPr lang="en-US" sz="1200"/>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75EEE5D9-8A26-C341-91E1-F36973214EDB}" type="slidenum">
              <a:rPr lang="en-US" sz="1200"/>
              <a:pPr eaLnBrk="1" hangingPunct="1"/>
              <a:t>40</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DF71FB37-14F7-5C4B-9471-AA91884CD45A}" type="slidenum">
              <a:rPr lang="en-US" sz="1200"/>
              <a:pPr eaLnBrk="1" hangingPunct="1"/>
              <a:t>41</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0D4928D6-DC73-BD4C-932E-3D827D03A95A}" type="slidenum">
              <a:rPr lang="en-US" sz="1200"/>
              <a:pPr eaLnBrk="1" hangingPunct="1"/>
              <a:t>42</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CC256C2D-B2AD-964B-A010-7356FD7D4CF9}" type="slidenum">
              <a:rPr lang="en-US" sz="1200"/>
              <a:pPr eaLnBrk="1" hangingPunct="1"/>
              <a:t>43</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A512EB9-8381-CC47-BABE-945C5C3F4216}" type="slidenum">
              <a:rPr lang="en-US" sz="1200"/>
              <a:pPr eaLnBrk="1" hangingPunct="1"/>
              <a:t>44</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C98AE12-E463-604F-9DB5-28C081F8A959}" type="slidenum">
              <a:rPr lang="en-US" sz="1200"/>
              <a:pPr eaLnBrk="1" hangingPunct="1"/>
              <a:t>45</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310D7A1-C4EB-B641-BFE0-94CE738936F3}" type="slidenum">
              <a:rPr lang="en-US" sz="1200"/>
              <a:pPr eaLnBrk="1" hangingPunct="1"/>
              <a:t>46</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41A55B5-BCB8-E14D-9D96-02C38AC2690C}" type="slidenum">
              <a:rPr lang="en-US" sz="1200"/>
              <a:pPr eaLnBrk="1" hangingPunct="1"/>
              <a:t>47</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E6D4AEE-9650-BC47-9B33-95473E6BE8DC}" type="slidenum">
              <a:rPr lang="en-US" sz="1200"/>
              <a:pPr eaLnBrk="1" hangingPunct="1"/>
              <a:t>48</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7EB3D6FD-1B40-B043-B6FE-D14F1E2CC524}" type="slidenum">
              <a:rPr lang="en-US" sz="1200"/>
              <a:pPr eaLnBrk="1" hangingPunct="1"/>
              <a:t>49</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A293FED-F729-224A-B7EE-E081E0DF9A99}" type="slidenum">
              <a:rPr lang="en-US" sz="1200"/>
              <a:pPr eaLnBrk="1" hangingPunct="1"/>
              <a:t>5</a:t>
            </a:fld>
            <a:endParaRPr lang="en-US" sz="1200"/>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dirty="0"/>
              <a:t>Let’s sit here for the next 3 minutes and just look at this slide.</a:t>
            </a:r>
          </a:p>
          <a:p>
            <a:pPr eaLnBrk="1" hangingPunct="1"/>
            <a:r>
              <a:rPr lang="en-US" dirty="0"/>
              <a:t>Are you going crazy yet?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107BED69-D1CB-C44F-8CBE-01CBDC4519AE}" type="slidenum">
              <a:rPr lang="en-US" sz="1200"/>
              <a:pPr eaLnBrk="1" hangingPunct="1"/>
              <a:t>50</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D8558212-F2CE-414A-A085-2B2E87959004}" type="slidenum">
              <a:rPr lang="en-US" sz="1200"/>
              <a:pPr eaLnBrk="1" hangingPunct="1"/>
              <a:t>51</a:t>
            </a:fld>
            <a:endParaRPr lang="en-US" sz="1200"/>
          </a:p>
        </p:txBody>
      </p:sp>
      <p:sp>
        <p:nvSpPr>
          <p:cNvPr id="134147" name="Rectangle 1026"/>
          <p:cNvSpPr>
            <a:spLocks noGrp="1" noRot="1" noChangeAspect="1" noChangeArrowheads="1" noTextEdit="1"/>
          </p:cNvSpPr>
          <p:nvPr>
            <p:ph type="sldImg"/>
          </p:nvPr>
        </p:nvSpPr>
        <p:spPr>
          <a:ln/>
        </p:spPr>
      </p:sp>
      <p:sp>
        <p:nvSpPr>
          <p:cNvPr id="1341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CC9E961-9384-0C43-A1A5-55820E50DCB1}" type="slidenum">
              <a:rPr lang="en-US" sz="1200"/>
              <a:pPr eaLnBrk="1" hangingPunct="1"/>
              <a:t>52</a:t>
            </a:fld>
            <a:endParaRPr lang="en-US" sz="1200"/>
          </a:p>
        </p:txBody>
      </p:sp>
      <p:sp>
        <p:nvSpPr>
          <p:cNvPr id="136195" name="Rectangle 1026"/>
          <p:cNvSpPr>
            <a:spLocks noGrp="1" noRot="1" noChangeAspect="1" noChangeArrowheads="1" noTextEdit="1"/>
          </p:cNvSpPr>
          <p:nvPr>
            <p:ph type="sldImg"/>
          </p:nvPr>
        </p:nvSpPr>
        <p:spPr>
          <a:ln/>
        </p:spPr>
      </p:sp>
      <p:sp>
        <p:nvSpPr>
          <p:cNvPr id="1361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8CAF4440-63B7-A746-B98F-BC109292AAFE}" type="slidenum">
              <a:rPr lang="en-US" sz="1200"/>
              <a:pPr eaLnBrk="1" hangingPunct="1"/>
              <a:t>53</a:t>
            </a:fld>
            <a:endParaRPr lang="en-US" sz="120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7A8EF66-AE18-1442-AAAE-5C921B006631}" type="slidenum">
              <a:rPr lang="en-US" sz="1200"/>
              <a:pPr eaLnBrk="1" hangingPunct="1"/>
              <a:t>54</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1C840A31-EBA0-F34F-A32A-0CD286BFEFF1}" type="slidenum">
              <a:rPr lang="en-US" sz="1200"/>
              <a:pPr eaLnBrk="1" hangingPunct="1"/>
              <a:t>55</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6583170-369C-2C4C-964C-A8B4E4D33802}" type="slidenum">
              <a:rPr lang="en-US" sz="1200"/>
              <a:pPr eaLnBrk="1" hangingPunct="1"/>
              <a:t>56</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76A14F7E-CA4E-C845-AD6D-186D30878B13}" type="slidenum">
              <a:rPr lang="en-US" sz="1200"/>
              <a:pPr eaLnBrk="1" hangingPunct="1"/>
              <a:t>57</a:t>
            </a:fld>
            <a:endParaRPr lang="en-US"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887E64D7-1029-284F-8336-086F8CEB88E4}" type="slidenum">
              <a:rPr lang="en-US" sz="1200"/>
              <a:pPr eaLnBrk="1" hangingPunct="1"/>
              <a:t>58</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A68335DC-A0A3-1143-8E37-29E8CA9F4C67}" type="slidenum">
              <a:rPr lang="en-US" sz="1200"/>
              <a:pPr eaLnBrk="1" hangingPunct="1"/>
              <a:t>59</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A293FED-F729-224A-B7EE-E081E0DF9A99}" type="slidenum">
              <a:rPr lang="en-US" sz="1200"/>
              <a:pPr eaLnBrk="1" hangingPunct="1"/>
              <a:t>6</a:t>
            </a:fld>
            <a:endParaRPr lang="en-US" sz="1200"/>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Let’s sit here for the next 3 minutes and just look at this slide.</a:t>
            </a:r>
          </a:p>
          <a:p>
            <a:pPr eaLnBrk="1" hangingPunct="1"/>
            <a:r>
              <a:rPr lang="en-US" dirty="0"/>
              <a:t>Are you now certainly crazy?!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B6B090D-755E-3141-98CE-2962AB59509A}" type="slidenum">
              <a:rPr lang="en-US" sz="1200"/>
              <a:pPr eaLnBrk="1" hangingPunct="1"/>
              <a:t>60</a:t>
            </a:fld>
            <a:endParaRPr 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6FB7F65-3E35-D54A-A9DA-043D3A5C8663}" type="slidenum">
              <a:rPr lang="en-US" sz="1200"/>
              <a:pPr eaLnBrk="1" hangingPunct="1"/>
              <a:t>61</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BD6DE478-8700-1949-AC8B-37C5BADDC6F7}" type="slidenum">
              <a:rPr lang="en-US" sz="1200"/>
              <a:pPr eaLnBrk="1" hangingPunct="1"/>
              <a:t>62</a:t>
            </a:fld>
            <a:endParaRPr lang="en-US" sz="1200"/>
          </a:p>
        </p:txBody>
      </p:sp>
      <p:sp>
        <p:nvSpPr>
          <p:cNvPr id="156675" name="Rectangle 1026"/>
          <p:cNvSpPr>
            <a:spLocks noGrp="1" noRot="1" noChangeAspect="1" noChangeArrowheads="1" noTextEdit="1"/>
          </p:cNvSpPr>
          <p:nvPr>
            <p:ph type="sldImg"/>
          </p:nvPr>
        </p:nvSpPr>
        <p:spPr>
          <a:ln/>
        </p:spPr>
      </p:sp>
      <p:sp>
        <p:nvSpPr>
          <p:cNvPr id="1566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98C825F-257A-E149-B426-2EADAD2654BD}" type="slidenum">
              <a:rPr lang="en-US" sz="1200"/>
              <a:pPr eaLnBrk="1" hangingPunct="1"/>
              <a:t>7</a:t>
            </a:fld>
            <a:endParaRPr lang="en-US" sz="1200"/>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D4A302B-BEE2-484D-AC5F-0081F15F0F59}" type="slidenum">
              <a:rPr lang="en-US" sz="1200"/>
              <a:pPr eaLnBrk="1" hangingPunct="1"/>
              <a:t>8</a:t>
            </a:fld>
            <a:endParaRPr lang="en-US" sz="1200"/>
          </a:p>
        </p:txBody>
      </p:sp>
      <p:sp>
        <p:nvSpPr>
          <p:cNvPr id="54275" name="Rectangle 1026"/>
          <p:cNvSpPr>
            <a:spLocks noGrp="1" noRot="1" noChangeAspect="1" noChangeArrowheads="1" noTextEdit="1"/>
          </p:cNvSpPr>
          <p:nvPr>
            <p:ph type="sldImg"/>
          </p:nvPr>
        </p:nvSpPr>
        <p:spPr>
          <a:ln/>
        </p:spPr>
      </p:sp>
      <p:sp>
        <p:nvSpPr>
          <p:cNvPr id="542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987D8CF-4DCC-7B4E-A1D6-364421183E1D}" type="slidenum">
              <a:rPr lang="en-US" sz="1200"/>
              <a:pPr eaLnBrk="1" hangingPunct="1"/>
              <a:t>9</a:t>
            </a:fld>
            <a:endParaRPr lang="en-US" sz="1200"/>
          </a:p>
        </p:txBody>
      </p:sp>
      <p:sp>
        <p:nvSpPr>
          <p:cNvPr id="56323" name="Rectangle 1026"/>
          <p:cNvSpPr>
            <a:spLocks noGrp="1" noRot="1" noChangeAspect="1" noChangeArrowheads="1" noTextEdit="1"/>
          </p:cNvSpPr>
          <p:nvPr>
            <p:ph type="sldImg"/>
          </p:nvPr>
        </p:nvSpPr>
        <p:spPr>
          <a:ln/>
        </p:spPr>
      </p:sp>
      <p:sp>
        <p:nvSpPr>
          <p:cNvPr id="5632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pPr/>
              <a:t>‹#›</a:t>
            </a:fld>
            <a:endParaRPr lang="en-US"/>
          </a:p>
        </p:txBody>
      </p:sp>
    </p:spTree>
    <p:extLst>
      <p:ext uri="{BB962C8B-B14F-4D97-AF65-F5344CB8AC3E}">
        <p14:creationId xmlns:p14="http://schemas.microsoft.com/office/powerpoint/2010/main" val="414822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pPr/>
              <a:t>‹#›</a:t>
            </a:fld>
            <a:endParaRPr lang="en-US"/>
          </a:p>
        </p:txBody>
      </p:sp>
    </p:spTree>
    <p:extLst>
      <p:ext uri="{BB962C8B-B14F-4D97-AF65-F5344CB8AC3E}">
        <p14:creationId xmlns:p14="http://schemas.microsoft.com/office/powerpoint/2010/main" val="13343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pPr/>
              <a:t>‹#›</a:t>
            </a:fld>
            <a:endParaRPr lang="en-US"/>
          </a:p>
        </p:txBody>
      </p:sp>
    </p:spTree>
    <p:extLst>
      <p:ext uri="{BB962C8B-B14F-4D97-AF65-F5344CB8AC3E}">
        <p14:creationId xmlns:p14="http://schemas.microsoft.com/office/powerpoint/2010/main" val="71407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pPr/>
              <a:t>‹#›</a:t>
            </a:fld>
            <a:endParaRPr lang="en-US"/>
          </a:p>
        </p:txBody>
      </p:sp>
    </p:spTree>
    <p:extLst>
      <p:ext uri="{BB962C8B-B14F-4D97-AF65-F5344CB8AC3E}">
        <p14:creationId xmlns:p14="http://schemas.microsoft.com/office/powerpoint/2010/main" val="1482703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pPr/>
              <a:t>‹#›</a:t>
            </a:fld>
            <a:endParaRPr lang="en-US"/>
          </a:p>
        </p:txBody>
      </p:sp>
    </p:spTree>
    <p:extLst>
      <p:ext uri="{BB962C8B-B14F-4D97-AF65-F5344CB8AC3E}">
        <p14:creationId xmlns:p14="http://schemas.microsoft.com/office/powerpoint/2010/main" val="673545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ea typeface="Times New Roman"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ea typeface="Times New Roman"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ea typeface="Times New Roman"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ea typeface="Times New Roman"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ea typeface="Times New Roman"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grpSp>
      <p:sp>
        <p:nvSpPr>
          <p:cNvPr id="33831"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GB"/>
              <a:t>Click to edit Master subtitle style</a:t>
            </a:r>
          </a:p>
        </p:txBody>
      </p:sp>
      <p:sp>
        <p:nvSpPr>
          <p:cNvPr id="3383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GB"/>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GB"/>
          </a:p>
        </p:txBody>
      </p:sp>
      <p:sp>
        <p:nvSpPr>
          <p:cNvPr id="40" name="Rectangle 38"/>
          <p:cNvSpPr>
            <a:spLocks noGrp="1" noChangeArrowheads="1"/>
          </p:cNvSpPr>
          <p:nvPr>
            <p:ph type="ftr" sz="quarter" idx="11"/>
          </p:nvPr>
        </p:nvSpPr>
        <p:spPr/>
        <p:txBody>
          <a:bodyPr/>
          <a:lstStyle>
            <a:lvl1pPr>
              <a:defRPr/>
            </a:lvl1pPr>
          </a:lstStyle>
          <a:p>
            <a:pPr>
              <a:defRPr/>
            </a:pPr>
            <a:endParaRPr lang="en-GB"/>
          </a:p>
        </p:txBody>
      </p:sp>
      <p:sp>
        <p:nvSpPr>
          <p:cNvPr id="41" name="Rectangle 41"/>
          <p:cNvSpPr>
            <a:spLocks noGrp="1" noChangeArrowheads="1"/>
          </p:cNvSpPr>
          <p:nvPr>
            <p:ph type="sldNum" sz="quarter" idx="12"/>
          </p:nvPr>
        </p:nvSpPr>
        <p:spPr/>
        <p:txBody>
          <a:bodyPr/>
          <a:lstStyle>
            <a:lvl1pPr>
              <a:defRPr/>
            </a:lvl1pPr>
          </a:lstStyle>
          <a:p>
            <a:fld id="{732C32A8-89AE-5040-A85F-FB5D4F5C6A25}" type="slidenum">
              <a:rPr lang="en-GB"/>
              <a:pPr/>
              <a:t>‹#›</a:t>
            </a:fld>
            <a:endParaRPr lang="en-GB"/>
          </a:p>
        </p:txBody>
      </p:sp>
    </p:spTree>
    <p:extLst>
      <p:ext uri="{BB962C8B-B14F-4D97-AF65-F5344CB8AC3E}">
        <p14:creationId xmlns:p14="http://schemas.microsoft.com/office/powerpoint/2010/main" val="2218172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GB"/>
          </a:p>
        </p:txBody>
      </p:sp>
      <p:sp>
        <p:nvSpPr>
          <p:cNvPr id="5" name="Rectangle 40"/>
          <p:cNvSpPr>
            <a:spLocks noGrp="1" noChangeArrowheads="1"/>
          </p:cNvSpPr>
          <p:nvPr>
            <p:ph type="ftr" sz="quarter" idx="11"/>
          </p:nvPr>
        </p:nvSpPr>
        <p:spPr>
          <a:ln/>
        </p:spPr>
        <p:txBody>
          <a:bodyPr/>
          <a:lstStyle>
            <a:lvl1pPr>
              <a:defRPr/>
            </a:lvl1pPr>
          </a:lstStyle>
          <a:p>
            <a:pPr>
              <a:defRPr/>
            </a:pPr>
            <a:endParaRPr lang="en-GB"/>
          </a:p>
        </p:txBody>
      </p:sp>
      <p:sp>
        <p:nvSpPr>
          <p:cNvPr id="6" name="Rectangle 41"/>
          <p:cNvSpPr>
            <a:spLocks noGrp="1" noChangeArrowheads="1"/>
          </p:cNvSpPr>
          <p:nvPr>
            <p:ph type="sldNum" sz="quarter" idx="12"/>
          </p:nvPr>
        </p:nvSpPr>
        <p:spPr>
          <a:ln/>
        </p:spPr>
        <p:txBody>
          <a:bodyPr/>
          <a:lstStyle>
            <a:lvl1pPr>
              <a:defRPr/>
            </a:lvl1pPr>
          </a:lstStyle>
          <a:p>
            <a:fld id="{578922B6-29BF-9E49-9DBD-6AD05D84D41A}" type="slidenum">
              <a:rPr lang="en-GB"/>
              <a:pPr/>
              <a:t>‹#›</a:t>
            </a:fld>
            <a:endParaRPr lang="en-GB"/>
          </a:p>
        </p:txBody>
      </p:sp>
    </p:spTree>
    <p:extLst>
      <p:ext uri="{BB962C8B-B14F-4D97-AF65-F5344CB8AC3E}">
        <p14:creationId xmlns:p14="http://schemas.microsoft.com/office/powerpoint/2010/main" val="1021393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GB"/>
          </a:p>
        </p:txBody>
      </p:sp>
      <p:sp>
        <p:nvSpPr>
          <p:cNvPr id="5" name="Rectangle 40"/>
          <p:cNvSpPr>
            <a:spLocks noGrp="1" noChangeArrowheads="1"/>
          </p:cNvSpPr>
          <p:nvPr>
            <p:ph type="ftr" sz="quarter" idx="11"/>
          </p:nvPr>
        </p:nvSpPr>
        <p:spPr>
          <a:ln/>
        </p:spPr>
        <p:txBody>
          <a:bodyPr/>
          <a:lstStyle>
            <a:lvl1pPr>
              <a:defRPr/>
            </a:lvl1pPr>
          </a:lstStyle>
          <a:p>
            <a:pPr>
              <a:defRPr/>
            </a:pPr>
            <a:endParaRPr lang="en-GB"/>
          </a:p>
        </p:txBody>
      </p:sp>
      <p:sp>
        <p:nvSpPr>
          <p:cNvPr id="6" name="Rectangle 41"/>
          <p:cNvSpPr>
            <a:spLocks noGrp="1" noChangeArrowheads="1"/>
          </p:cNvSpPr>
          <p:nvPr>
            <p:ph type="sldNum" sz="quarter" idx="12"/>
          </p:nvPr>
        </p:nvSpPr>
        <p:spPr>
          <a:ln/>
        </p:spPr>
        <p:txBody>
          <a:bodyPr/>
          <a:lstStyle>
            <a:lvl1pPr>
              <a:defRPr/>
            </a:lvl1pPr>
          </a:lstStyle>
          <a:p>
            <a:fld id="{7910A00D-45DA-054F-84D7-55056213CBBD}" type="slidenum">
              <a:rPr lang="en-GB"/>
              <a:pPr/>
              <a:t>‹#›</a:t>
            </a:fld>
            <a:endParaRPr lang="en-GB"/>
          </a:p>
        </p:txBody>
      </p:sp>
    </p:spTree>
    <p:extLst>
      <p:ext uri="{BB962C8B-B14F-4D97-AF65-F5344CB8AC3E}">
        <p14:creationId xmlns:p14="http://schemas.microsoft.com/office/powerpoint/2010/main" val="1386648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GB"/>
          </a:p>
        </p:txBody>
      </p:sp>
      <p:sp>
        <p:nvSpPr>
          <p:cNvPr id="6" name="Rectangle 40"/>
          <p:cNvSpPr>
            <a:spLocks noGrp="1" noChangeArrowheads="1"/>
          </p:cNvSpPr>
          <p:nvPr>
            <p:ph type="ftr" sz="quarter" idx="11"/>
          </p:nvPr>
        </p:nvSpPr>
        <p:spPr>
          <a:ln/>
        </p:spPr>
        <p:txBody>
          <a:bodyPr/>
          <a:lstStyle>
            <a:lvl1pPr>
              <a:defRPr/>
            </a:lvl1pPr>
          </a:lstStyle>
          <a:p>
            <a:pPr>
              <a:defRPr/>
            </a:pPr>
            <a:endParaRPr lang="en-GB"/>
          </a:p>
        </p:txBody>
      </p:sp>
      <p:sp>
        <p:nvSpPr>
          <p:cNvPr id="7" name="Rectangle 41"/>
          <p:cNvSpPr>
            <a:spLocks noGrp="1" noChangeArrowheads="1"/>
          </p:cNvSpPr>
          <p:nvPr>
            <p:ph type="sldNum" sz="quarter" idx="12"/>
          </p:nvPr>
        </p:nvSpPr>
        <p:spPr>
          <a:ln/>
        </p:spPr>
        <p:txBody>
          <a:bodyPr/>
          <a:lstStyle>
            <a:lvl1pPr>
              <a:defRPr/>
            </a:lvl1pPr>
          </a:lstStyle>
          <a:p>
            <a:fld id="{3B60F286-9459-B741-9743-7298B421B9C1}" type="slidenum">
              <a:rPr lang="en-GB"/>
              <a:pPr/>
              <a:t>‹#›</a:t>
            </a:fld>
            <a:endParaRPr lang="en-GB"/>
          </a:p>
        </p:txBody>
      </p:sp>
    </p:spTree>
    <p:extLst>
      <p:ext uri="{BB962C8B-B14F-4D97-AF65-F5344CB8AC3E}">
        <p14:creationId xmlns:p14="http://schemas.microsoft.com/office/powerpoint/2010/main" val="3136400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GB"/>
          </a:p>
        </p:txBody>
      </p:sp>
      <p:sp>
        <p:nvSpPr>
          <p:cNvPr id="8" name="Rectangle 40"/>
          <p:cNvSpPr>
            <a:spLocks noGrp="1" noChangeArrowheads="1"/>
          </p:cNvSpPr>
          <p:nvPr>
            <p:ph type="ftr" sz="quarter" idx="11"/>
          </p:nvPr>
        </p:nvSpPr>
        <p:spPr>
          <a:ln/>
        </p:spPr>
        <p:txBody>
          <a:bodyPr/>
          <a:lstStyle>
            <a:lvl1pPr>
              <a:defRPr/>
            </a:lvl1pPr>
          </a:lstStyle>
          <a:p>
            <a:pPr>
              <a:defRPr/>
            </a:pPr>
            <a:endParaRPr lang="en-GB"/>
          </a:p>
        </p:txBody>
      </p:sp>
      <p:sp>
        <p:nvSpPr>
          <p:cNvPr id="9" name="Rectangle 41"/>
          <p:cNvSpPr>
            <a:spLocks noGrp="1" noChangeArrowheads="1"/>
          </p:cNvSpPr>
          <p:nvPr>
            <p:ph type="sldNum" sz="quarter" idx="12"/>
          </p:nvPr>
        </p:nvSpPr>
        <p:spPr>
          <a:ln/>
        </p:spPr>
        <p:txBody>
          <a:bodyPr/>
          <a:lstStyle>
            <a:lvl1pPr>
              <a:defRPr/>
            </a:lvl1pPr>
          </a:lstStyle>
          <a:p>
            <a:fld id="{AF504B67-0DF7-004A-A3D9-1CFA6AEA410B}" type="slidenum">
              <a:rPr lang="en-GB"/>
              <a:pPr/>
              <a:t>‹#›</a:t>
            </a:fld>
            <a:endParaRPr lang="en-GB"/>
          </a:p>
        </p:txBody>
      </p:sp>
    </p:spTree>
    <p:extLst>
      <p:ext uri="{BB962C8B-B14F-4D97-AF65-F5344CB8AC3E}">
        <p14:creationId xmlns:p14="http://schemas.microsoft.com/office/powerpoint/2010/main" val="310569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GB"/>
          </a:p>
        </p:txBody>
      </p:sp>
      <p:sp>
        <p:nvSpPr>
          <p:cNvPr id="4" name="Rectangle 40"/>
          <p:cNvSpPr>
            <a:spLocks noGrp="1" noChangeArrowheads="1"/>
          </p:cNvSpPr>
          <p:nvPr>
            <p:ph type="ftr" sz="quarter" idx="11"/>
          </p:nvPr>
        </p:nvSpPr>
        <p:spPr>
          <a:ln/>
        </p:spPr>
        <p:txBody>
          <a:bodyPr/>
          <a:lstStyle>
            <a:lvl1pPr>
              <a:defRPr/>
            </a:lvl1pPr>
          </a:lstStyle>
          <a:p>
            <a:pPr>
              <a:defRPr/>
            </a:pPr>
            <a:endParaRPr lang="en-GB"/>
          </a:p>
        </p:txBody>
      </p:sp>
      <p:sp>
        <p:nvSpPr>
          <p:cNvPr id="5" name="Rectangle 41"/>
          <p:cNvSpPr>
            <a:spLocks noGrp="1" noChangeArrowheads="1"/>
          </p:cNvSpPr>
          <p:nvPr>
            <p:ph type="sldNum" sz="quarter" idx="12"/>
          </p:nvPr>
        </p:nvSpPr>
        <p:spPr>
          <a:ln/>
        </p:spPr>
        <p:txBody>
          <a:bodyPr/>
          <a:lstStyle>
            <a:lvl1pPr>
              <a:defRPr/>
            </a:lvl1pPr>
          </a:lstStyle>
          <a:p>
            <a:fld id="{3A8AE0C3-6699-AC4C-B347-36ACD0EC31EF}" type="slidenum">
              <a:rPr lang="en-GB"/>
              <a:pPr/>
              <a:t>‹#›</a:t>
            </a:fld>
            <a:endParaRPr lang="en-GB"/>
          </a:p>
        </p:txBody>
      </p:sp>
    </p:spTree>
    <p:extLst>
      <p:ext uri="{BB962C8B-B14F-4D97-AF65-F5344CB8AC3E}">
        <p14:creationId xmlns:p14="http://schemas.microsoft.com/office/powerpoint/2010/main" val="53204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pPr/>
              <a:t>‹#›</a:t>
            </a:fld>
            <a:endParaRPr lang="en-US"/>
          </a:p>
        </p:txBody>
      </p:sp>
    </p:spTree>
    <p:extLst>
      <p:ext uri="{BB962C8B-B14F-4D97-AF65-F5344CB8AC3E}">
        <p14:creationId xmlns:p14="http://schemas.microsoft.com/office/powerpoint/2010/main" val="176052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GB"/>
          </a:p>
        </p:txBody>
      </p:sp>
      <p:sp>
        <p:nvSpPr>
          <p:cNvPr id="3" name="Rectangle 40"/>
          <p:cNvSpPr>
            <a:spLocks noGrp="1" noChangeArrowheads="1"/>
          </p:cNvSpPr>
          <p:nvPr>
            <p:ph type="ftr" sz="quarter" idx="11"/>
          </p:nvPr>
        </p:nvSpPr>
        <p:spPr>
          <a:ln/>
        </p:spPr>
        <p:txBody>
          <a:bodyPr/>
          <a:lstStyle>
            <a:lvl1pPr>
              <a:defRPr/>
            </a:lvl1pPr>
          </a:lstStyle>
          <a:p>
            <a:pPr>
              <a:defRPr/>
            </a:pPr>
            <a:endParaRPr lang="en-GB"/>
          </a:p>
        </p:txBody>
      </p:sp>
      <p:sp>
        <p:nvSpPr>
          <p:cNvPr id="4" name="Rectangle 41"/>
          <p:cNvSpPr>
            <a:spLocks noGrp="1" noChangeArrowheads="1"/>
          </p:cNvSpPr>
          <p:nvPr>
            <p:ph type="sldNum" sz="quarter" idx="12"/>
          </p:nvPr>
        </p:nvSpPr>
        <p:spPr>
          <a:ln/>
        </p:spPr>
        <p:txBody>
          <a:bodyPr/>
          <a:lstStyle>
            <a:lvl1pPr>
              <a:defRPr/>
            </a:lvl1pPr>
          </a:lstStyle>
          <a:p>
            <a:fld id="{4FC1D66F-47DB-8146-978E-9DB40A0786DE}" type="slidenum">
              <a:rPr lang="en-GB"/>
              <a:pPr/>
              <a:t>‹#›</a:t>
            </a:fld>
            <a:endParaRPr lang="en-GB"/>
          </a:p>
        </p:txBody>
      </p:sp>
    </p:spTree>
    <p:extLst>
      <p:ext uri="{BB962C8B-B14F-4D97-AF65-F5344CB8AC3E}">
        <p14:creationId xmlns:p14="http://schemas.microsoft.com/office/powerpoint/2010/main" val="1262198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GB"/>
          </a:p>
        </p:txBody>
      </p:sp>
      <p:sp>
        <p:nvSpPr>
          <p:cNvPr id="6" name="Rectangle 40"/>
          <p:cNvSpPr>
            <a:spLocks noGrp="1" noChangeArrowheads="1"/>
          </p:cNvSpPr>
          <p:nvPr>
            <p:ph type="ftr" sz="quarter" idx="11"/>
          </p:nvPr>
        </p:nvSpPr>
        <p:spPr>
          <a:ln/>
        </p:spPr>
        <p:txBody>
          <a:bodyPr/>
          <a:lstStyle>
            <a:lvl1pPr>
              <a:defRPr/>
            </a:lvl1pPr>
          </a:lstStyle>
          <a:p>
            <a:pPr>
              <a:defRPr/>
            </a:pPr>
            <a:endParaRPr lang="en-GB"/>
          </a:p>
        </p:txBody>
      </p:sp>
      <p:sp>
        <p:nvSpPr>
          <p:cNvPr id="7" name="Rectangle 41"/>
          <p:cNvSpPr>
            <a:spLocks noGrp="1" noChangeArrowheads="1"/>
          </p:cNvSpPr>
          <p:nvPr>
            <p:ph type="sldNum" sz="quarter" idx="12"/>
          </p:nvPr>
        </p:nvSpPr>
        <p:spPr>
          <a:ln/>
        </p:spPr>
        <p:txBody>
          <a:bodyPr/>
          <a:lstStyle>
            <a:lvl1pPr>
              <a:defRPr/>
            </a:lvl1pPr>
          </a:lstStyle>
          <a:p>
            <a:fld id="{308714E6-5DA5-7244-9E57-C03D7310028F}" type="slidenum">
              <a:rPr lang="en-GB"/>
              <a:pPr/>
              <a:t>‹#›</a:t>
            </a:fld>
            <a:endParaRPr lang="en-GB"/>
          </a:p>
        </p:txBody>
      </p:sp>
    </p:spTree>
    <p:extLst>
      <p:ext uri="{BB962C8B-B14F-4D97-AF65-F5344CB8AC3E}">
        <p14:creationId xmlns:p14="http://schemas.microsoft.com/office/powerpoint/2010/main" val="2593703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GB"/>
          </a:p>
        </p:txBody>
      </p:sp>
      <p:sp>
        <p:nvSpPr>
          <p:cNvPr id="6" name="Rectangle 40"/>
          <p:cNvSpPr>
            <a:spLocks noGrp="1" noChangeArrowheads="1"/>
          </p:cNvSpPr>
          <p:nvPr>
            <p:ph type="ftr" sz="quarter" idx="11"/>
          </p:nvPr>
        </p:nvSpPr>
        <p:spPr>
          <a:ln/>
        </p:spPr>
        <p:txBody>
          <a:bodyPr/>
          <a:lstStyle>
            <a:lvl1pPr>
              <a:defRPr/>
            </a:lvl1pPr>
          </a:lstStyle>
          <a:p>
            <a:pPr>
              <a:defRPr/>
            </a:pPr>
            <a:endParaRPr lang="en-GB"/>
          </a:p>
        </p:txBody>
      </p:sp>
      <p:sp>
        <p:nvSpPr>
          <p:cNvPr id="7" name="Rectangle 41"/>
          <p:cNvSpPr>
            <a:spLocks noGrp="1" noChangeArrowheads="1"/>
          </p:cNvSpPr>
          <p:nvPr>
            <p:ph type="sldNum" sz="quarter" idx="12"/>
          </p:nvPr>
        </p:nvSpPr>
        <p:spPr>
          <a:ln/>
        </p:spPr>
        <p:txBody>
          <a:bodyPr/>
          <a:lstStyle>
            <a:lvl1pPr>
              <a:defRPr/>
            </a:lvl1pPr>
          </a:lstStyle>
          <a:p>
            <a:fld id="{448AF2BC-646B-0F4D-BAEE-D77C83E302CB}" type="slidenum">
              <a:rPr lang="en-GB"/>
              <a:pPr/>
              <a:t>‹#›</a:t>
            </a:fld>
            <a:endParaRPr lang="en-GB"/>
          </a:p>
        </p:txBody>
      </p:sp>
    </p:spTree>
    <p:extLst>
      <p:ext uri="{BB962C8B-B14F-4D97-AF65-F5344CB8AC3E}">
        <p14:creationId xmlns:p14="http://schemas.microsoft.com/office/powerpoint/2010/main" val="2843661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GB"/>
          </a:p>
        </p:txBody>
      </p:sp>
      <p:sp>
        <p:nvSpPr>
          <p:cNvPr id="5" name="Rectangle 40"/>
          <p:cNvSpPr>
            <a:spLocks noGrp="1" noChangeArrowheads="1"/>
          </p:cNvSpPr>
          <p:nvPr>
            <p:ph type="ftr" sz="quarter" idx="11"/>
          </p:nvPr>
        </p:nvSpPr>
        <p:spPr>
          <a:ln/>
        </p:spPr>
        <p:txBody>
          <a:bodyPr/>
          <a:lstStyle>
            <a:lvl1pPr>
              <a:defRPr/>
            </a:lvl1pPr>
          </a:lstStyle>
          <a:p>
            <a:pPr>
              <a:defRPr/>
            </a:pPr>
            <a:endParaRPr lang="en-GB"/>
          </a:p>
        </p:txBody>
      </p:sp>
      <p:sp>
        <p:nvSpPr>
          <p:cNvPr id="6" name="Rectangle 41"/>
          <p:cNvSpPr>
            <a:spLocks noGrp="1" noChangeArrowheads="1"/>
          </p:cNvSpPr>
          <p:nvPr>
            <p:ph type="sldNum" sz="quarter" idx="12"/>
          </p:nvPr>
        </p:nvSpPr>
        <p:spPr>
          <a:ln/>
        </p:spPr>
        <p:txBody>
          <a:bodyPr/>
          <a:lstStyle>
            <a:lvl1pPr>
              <a:defRPr/>
            </a:lvl1pPr>
          </a:lstStyle>
          <a:p>
            <a:fld id="{DAF58B6E-0EB6-1D4F-AE64-66DDFD4031A6}" type="slidenum">
              <a:rPr lang="en-GB"/>
              <a:pPr/>
              <a:t>‹#›</a:t>
            </a:fld>
            <a:endParaRPr lang="en-GB"/>
          </a:p>
        </p:txBody>
      </p:sp>
    </p:spTree>
    <p:extLst>
      <p:ext uri="{BB962C8B-B14F-4D97-AF65-F5344CB8AC3E}">
        <p14:creationId xmlns:p14="http://schemas.microsoft.com/office/powerpoint/2010/main" val="1301112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GB"/>
          </a:p>
        </p:txBody>
      </p:sp>
      <p:sp>
        <p:nvSpPr>
          <p:cNvPr id="5" name="Rectangle 40"/>
          <p:cNvSpPr>
            <a:spLocks noGrp="1" noChangeArrowheads="1"/>
          </p:cNvSpPr>
          <p:nvPr>
            <p:ph type="ftr" sz="quarter" idx="11"/>
          </p:nvPr>
        </p:nvSpPr>
        <p:spPr>
          <a:ln/>
        </p:spPr>
        <p:txBody>
          <a:bodyPr/>
          <a:lstStyle>
            <a:lvl1pPr>
              <a:defRPr/>
            </a:lvl1pPr>
          </a:lstStyle>
          <a:p>
            <a:pPr>
              <a:defRPr/>
            </a:pPr>
            <a:endParaRPr lang="en-GB"/>
          </a:p>
        </p:txBody>
      </p:sp>
      <p:sp>
        <p:nvSpPr>
          <p:cNvPr id="6" name="Rectangle 41"/>
          <p:cNvSpPr>
            <a:spLocks noGrp="1" noChangeArrowheads="1"/>
          </p:cNvSpPr>
          <p:nvPr>
            <p:ph type="sldNum" sz="quarter" idx="12"/>
          </p:nvPr>
        </p:nvSpPr>
        <p:spPr>
          <a:ln/>
        </p:spPr>
        <p:txBody>
          <a:bodyPr/>
          <a:lstStyle>
            <a:lvl1pPr>
              <a:defRPr/>
            </a:lvl1pPr>
          </a:lstStyle>
          <a:p>
            <a:fld id="{A2A8DAB8-A043-FC4C-A5E9-3A392B37CC54}" type="slidenum">
              <a:rPr lang="en-GB"/>
              <a:pPr/>
              <a:t>‹#›</a:t>
            </a:fld>
            <a:endParaRPr lang="en-GB"/>
          </a:p>
        </p:txBody>
      </p:sp>
    </p:spTree>
    <p:extLst>
      <p:ext uri="{BB962C8B-B14F-4D97-AF65-F5344CB8AC3E}">
        <p14:creationId xmlns:p14="http://schemas.microsoft.com/office/powerpoint/2010/main" val="352761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a:ea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a:ea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grpSp>
      <p:sp>
        <p:nvSpPr>
          <p:cNvPr id="68" name="Freeform 1094"/>
          <p:cNvSpPr>
            <a:spLocks/>
          </p:cNvSpPr>
          <p:nvPr/>
        </p:nvSpPr>
        <p:spPr bwMode="auto">
          <a:xfrm rot="16200000">
            <a:off x="3871118" y="1005682"/>
            <a:ext cx="150813" cy="4845050"/>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defRPr/>
            </a:pPr>
            <a:endParaRPr lang="en-US">
              <a:ea typeface="Times New Roman" charset="0"/>
            </a:endParaRPr>
          </a:p>
        </p:txBody>
      </p:sp>
      <p:sp>
        <p:nvSpPr>
          <p:cNvPr id="18234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82341" name="Rectangle 1093"/>
          <p:cNvSpPr>
            <a:spLocks noGrp="1" noChangeArrowheads="1"/>
          </p:cNvSpPr>
          <p:nvPr>
            <p:ph type="subTitle" idx="1"/>
          </p:nvPr>
        </p:nvSpPr>
        <p:spPr>
          <a:xfrm>
            <a:off x="1371600" y="3886200"/>
            <a:ext cx="6400800" cy="1752600"/>
          </a:xfrm>
        </p:spPr>
        <p:txBody>
          <a:bodyPr/>
          <a:lstStyle>
            <a:lvl1pPr marL="0" indent="101600" algn="ctr">
              <a:buFont typeface="Wingdings"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a:lvl1pPr>
          </a:lstStyle>
          <a:p>
            <a:fld id="{9ED170CF-5550-7048-BB33-E1FB758B29B1}" type="slidenum">
              <a:rPr lang="en-US" altLang="ja-JP"/>
              <a:pPr/>
              <a:t>‹#›</a:t>
            </a:fld>
            <a:endParaRPr lang="en-US" altLang="ja-JP"/>
          </a:p>
        </p:txBody>
      </p:sp>
    </p:spTree>
    <p:extLst>
      <p:ext uri="{BB962C8B-B14F-4D97-AF65-F5344CB8AC3E}">
        <p14:creationId xmlns:p14="http://schemas.microsoft.com/office/powerpoint/2010/main" val="4218524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58E7CC94-C367-7840-AD63-8018A70DC6DF}" type="slidenum">
              <a:rPr lang="en-US" altLang="ja-JP"/>
              <a:pPr/>
              <a:t>‹#›</a:t>
            </a:fld>
            <a:endParaRPr lang="en-US" altLang="ja-JP"/>
          </a:p>
        </p:txBody>
      </p:sp>
    </p:spTree>
    <p:extLst>
      <p:ext uri="{BB962C8B-B14F-4D97-AF65-F5344CB8AC3E}">
        <p14:creationId xmlns:p14="http://schemas.microsoft.com/office/powerpoint/2010/main" val="579502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C71C0060-A15D-3942-8E2A-2666A914C87C}" type="slidenum">
              <a:rPr lang="en-US" altLang="ja-JP"/>
              <a:pPr/>
              <a:t>‹#›</a:t>
            </a:fld>
            <a:endParaRPr lang="en-US" altLang="ja-JP"/>
          </a:p>
        </p:txBody>
      </p:sp>
    </p:spTree>
    <p:extLst>
      <p:ext uri="{BB962C8B-B14F-4D97-AF65-F5344CB8AC3E}">
        <p14:creationId xmlns:p14="http://schemas.microsoft.com/office/powerpoint/2010/main" val="2443874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CDA4D212-7942-254C-B6A6-5D5E42542811}" type="slidenum">
              <a:rPr lang="en-US" altLang="ja-JP"/>
              <a:pPr/>
              <a:t>‹#›</a:t>
            </a:fld>
            <a:endParaRPr lang="en-US" altLang="ja-JP"/>
          </a:p>
        </p:txBody>
      </p:sp>
    </p:spTree>
    <p:extLst>
      <p:ext uri="{BB962C8B-B14F-4D97-AF65-F5344CB8AC3E}">
        <p14:creationId xmlns:p14="http://schemas.microsoft.com/office/powerpoint/2010/main" val="406522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094"/>
          <p:cNvSpPr>
            <a:spLocks noGrp="1" noChangeArrowheads="1"/>
          </p:cNvSpPr>
          <p:nvPr>
            <p:ph type="sldNum" sz="quarter" idx="12"/>
          </p:nvPr>
        </p:nvSpPr>
        <p:spPr>
          <a:ln/>
        </p:spPr>
        <p:txBody>
          <a:bodyPr/>
          <a:lstStyle>
            <a:lvl1pPr>
              <a:defRPr/>
            </a:lvl1pPr>
          </a:lstStyle>
          <a:p>
            <a:fld id="{E988FCF1-8792-EE4D-A55F-D26F0C769DF8}" type="slidenum">
              <a:rPr lang="en-US" altLang="ja-JP"/>
              <a:pPr/>
              <a:t>‹#›</a:t>
            </a:fld>
            <a:endParaRPr lang="en-US" altLang="ja-JP"/>
          </a:p>
        </p:txBody>
      </p:sp>
    </p:spTree>
    <p:extLst>
      <p:ext uri="{BB962C8B-B14F-4D97-AF65-F5344CB8AC3E}">
        <p14:creationId xmlns:p14="http://schemas.microsoft.com/office/powerpoint/2010/main" val="12024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pPr/>
              <a:t>‹#›</a:t>
            </a:fld>
            <a:endParaRPr lang="en-US"/>
          </a:p>
        </p:txBody>
      </p:sp>
    </p:spTree>
    <p:extLst>
      <p:ext uri="{BB962C8B-B14F-4D97-AF65-F5344CB8AC3E}">
        <p14:creationId xmlns:p14="http://schemas.microsoft.com/office/powerpoint/2010/main" val="2110907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094"/>
          <p:cNvSpPr>
            <a:spLocks noGrp="1" noChangeArrowheads="1"/>
          </p:cNvSpPr>
          <p:nvPr>
            <p:ph type="sldNum" sz="quarter" idx="12"/>
          </p:nvPr>
        </p:nvSpPr>
        <p:spPr>
          <a:ln/>
        </p:spPr>
        <p:txBody>
          <a:bodyPr/>
          <a:lstStyle>
            <a:lvl1pPr>
              <a:defRPr/>
            </a:lvl1pPr>
          </a:lstStyle>
          <a:p>
            <a:fld id="{B39B2F24-6BB6-5345-A0F8-A2DAD2900DFE}" type="slidenum">
              <a:rPr lang="en-US" altLang="ja-JP"/>
              <a:pPr/>
              <a:t>‹#›</a:t>
            </a:fld>
            <a:endParaRPr lang="en-US" altLang="ja-JP"/>
          </a:p>
        </p:txBody>
      </p:sp>
    </p:spTree>
    <p:extLst>
      <p:ext uri="{BB962C8B-B14F-4D97-AF65-F5344CB8AC3E}">
        <p14:creationId xmlns:p14="http://schemas.microsoft.com/office/powerpoint/2010/main" val="277638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094"/>
          <p:cNvSpPr>
            <a:spLocks noGrp="1" noChangeArrowheads="1"/>
          </p:cNvSpPr>
          <p:nvPr>
            <p:ph type="sldNum" sz="quarter" idx="12"/>
          </p:nvPr>
        </p:nvSpPr>
        <p:spPr>
          <a:ln/>
        </p:spPr>
        <p:txBody>
          <a:bodyPr/>
          <a:lstStyle>
            <a:lvl1pPr>
              <a:defRPr/>
            </a:lvl1pPr>
          </a:lstStyle>
          <a:p>
            <a:fld id="{D151BEB6-44F8-7D49-A72D-ED79F2F95915}" type="slidenum">
              <a:rPr lang="en-US" altLang="ja-JP"/>
              <a:pPr/>
              <a:t>‹#›</a:t>
            </a:fld>
            <a:endParaRPr lang="en-US" altLang="ja-JP"/>
          </a:p>
        </p:txBody>
      </p:sp>
    </p:spTree>
    <p:extLst>
      <p:ext uri="{BB962C8B-B14F-4D97-AF65-F5344CB8AC3E}">
        <p14:creationId xmlns:p14="http://schemas.microsoft.com/office/powerpoint/2010/main" val="3781643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0A026A1F-689C-E04D-A982-6DF9D662B2B1}" type="slidenum">
              <a:rPr lang="en-US" altLang="ja-JP"/>
              <a:pPr/>
              <a:t>‹#›</a:t>
            </a:fld>
            <a:endParaRPr lang="en-US" altLang="ja-JP"/>
          </a:p>
        </p:txBody>
      </p:sp>
    </p:spTree>
    <p:extLst>
      <p:ext uri="{BB962C8B-B14F-4D97-AF65-F5344CB8AC3E}">
        <p14:creationId xmlns:p14="http://schemas.microsoft.com/office/powerpoint/2010/main" val="3690905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12705A67-EFCB-BE45-803F-AC8E51EA18C7}" type="slidenum">
              <a:rPr lang="en-US" altLang="ja-JP"/>
              <a:pPr/>
              <a:t>‹#›</a:t>
            </a:fld>
            <a:endParaRPr lang="en-US" altLang="ja-JP"/>
          </a:p>
        </p:txBody>
      </p:sp>
    </p:spTree>
    <p:extLst>
      <p:ext uri="{BB962C8B-B14F-4D97-AF65-F5344CB8AC3E}">
        <p14:creationId xmlns:p14="http://schemas.microsoft.com/office/powerpoint/2010/main" val="2952971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AB3C870D-3E6F-C245-9610-0351F6C94ADB}" type="slidenum">
              <a:rPr lang="en-US" altLang="ja-JP"/>
              <a:pPr/>
              <a:t>‹#›</a:t>
            </a:fld>
            <a:endParaRPr lang="en-US" altLang="ja-JP"/>
          </a:p>
        </p:txBody>
      </p:sp>
    </p:spTree>
    <p:extLst>
      <p:ext uri="{BB962C8B-B14F-4D97-AF65-F5344CB8AC3E}">
        <p14:creationId xmlns:p14="http://schemas.microsoft.com/office/powerpoint/2010/main" val="1739663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C423C712-D8B8-AB42-A78C-B06A7D857E60}" type="slidenum">
              <a:rPr lang="en-US" altLang="ja-JP"/>
              <a:pPr/>
              <a:t>‹#›</a:t>
            </a:fld>
            <a:endParaRPr lang="en-US" altLang="ja-JP"/>
          </a:p>
        </p:txBody>
      </p:sp>
    </p:spTree>
    <p:extLst>
      <p:ext uri="{BB962C8B-B14F-4D97-AF65-F5344CB8AC3E}">
        <p14:creationId xmlns:p14="http://schemas.microsoft.com/office/powerpoint/2010/main" val="2373267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388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89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4622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681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pPr/>
              <a:t>‹#›</a:t>
            </a:fld>
            <a:endParaRPr lang="en-US"/>
          </a:p>
        </p:txBody>
      </p:sp>
    </p:spTree>
    <p:extLst>
      <p:ext uri="{BB962C8B-B14F-4D97-AF65-F5344CB8AC3E}">
        <p14:creationId xmlns:p14="http://schemas.microsoft.com/office/powerpoint/2010/main" val="4123122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096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342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17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847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876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096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724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1614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215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860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pPr/>
              <a:t>‹#›</a:t>
            </a:fld>
            <a:endParaRPr lang="en-US"/>
          </a:p>
        </p:txBody>
      </p:sp>
    </p:spTree>
    <p:extLst>
      <p:ext uri="{BB962C8B-B14F-4D97-AF65-F5344CB8AC3E}">
        <p14:creationId xmlns:p14="http://schemas.microsoft.com/office/powerpoint/2010/main" val="1552406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6534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1877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52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090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5971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7344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990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972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6141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465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pPr/>
              <a:t>‹#›</a:t>
            </a:fld>
            <a:endParaRPr lang="en-US"/>
          </a:p>
        </p:txBody>
      </p:sp>
    </p:spTree>
    <p:extLst>
      <p:ext uri="{BB962C8B-B14F-4D97-AF65-F5344CB8AC3E}">
        <p14:creationId xmlns:p14="http://schemas.microsoft.com/office/powerpoint/2010/main" val="33192195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5816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78481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B349CE75-837B-C346-BE0E-2C5AE94035B2}" type="slidenum">
              <a:rPr lang="en-US"/>
              <a:pPr>
                <a:defRPr/>
              </a:pPr>
              <a:t>‹#›</a:t>
            </a:fld>
            <a:endParaRPr lang="en-US"/>
          </a:p>
        </p:txBody>
      </p:sp>
    </p:spTree>
    <p:extLst>
      <p:ext uri="{BB962C8B-B14F-4D97-AF65-F5344CB8AC3E}">
        <p14:creationId xmlns:p14="http://schemas.microsoft.com/office/powerpoint/2010/main" val="2425395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337659A3-CD6C-E443-B0A4-341B8357F10A}" type="slidenum">
              <a:rPr lang="en-US"/>
              <a:pPr>
                <a:defRPr/>
              </a:pPr>
              <a:t>‹#›</a:t>
            </a:fld>
            <a:endParaRPr lang="en-US"/>
          </a:p>
        </p:txBody>
      </p:sp>
    </p:spTree>
    <p:extLst>
      <p:ext uri="{BB962C8B-B14F-4D97-AF65-F5344CB8AC3E}">
        <p14:creationId xmlns:p14="http://schemas.microsoft.com/office/powerpoint/2010/main" val="2310277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D699CF10-7010-A442-A984-E1E7B45DFC4C}" type="slidenum">
              <a:rPr lang="en-US"/>
              <a:pPr>
                <a:defRPr/>
              </a:pPr>
              <a:t>‹#›</a:t>
            </a:fld>
            <a:endParaRPr lang="en-US"/>
          </a:p>
        </p:txBody>
      </p:sp>
    </p:spTree>
    <p:extLst>
      <p:ext uri="{BB962C8B-B14F-4D97-AF65-F5344CB8AC3E}">
        <p14:creationId xmlns:p14="http://schemas.microsoft.com/office/powerpoint/2010/main" val="7523906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ctr">
              <a:defRPr/>
            </a:lvl1pPr>
          </a:lstStyle>
          <a:p>
            <a:pPr>
              <a:defRPr/>
            </a:pPr>
            <a:endParaRPr lang="en-US"/>
          </a:p>
        </p:txBody>
      </p:sp>
      <p:sp>
        <p:nvSpPr>
          <p:cNvPr id="6" name="Rectangle 5"/>
          <p:cNvSpPr>
            <a:spLocks noGrp="1" noChangeArrowheads="1"/>
          </p:cNvSpPr>
          <p:nvPr>
            <p:ph type="ftr" sz="quarter" idx="11"/>
          </p:nvPr>
        </p:nvSpPr>
        <p:spPr/>
        <p:txBody>
          <a:bodyPr/>
          <a:lstStyle>
            <a:lvl1pPr fontAlgn="ctr">
              <a:defRPr/>
            </a:lvl1pPr>
          </a:lstStyle>
          <a:p>
            <a:pPr>
              <a:defRPr/>
            </a:pPr>
            <a:endParaRPr lang="en-US"/>
          </a:p>
        </p:txBody>
      </p:sp>
      <p:sp>
        <p:nvSpPr>
          <p:cNvPr id="7" name="Rectangle 6"/>
          <p:cNvSpPr>
            <a:spLocks noGrp="1" noChangeArrowheads="1"/>
          </p:cNvSpPr>
          <p:nvPr>
            <p:ph type="sldNum" sz="quarter" idx="12"/>
          </p:nvPr>
        </p:nvSpPr>
        <p:spPr/>
        <p:txBody>
          <a:bodyPr/>
          <a:lstStyle>
            <a:lvl1pPr fontAlgn="ctr">
              <a:defRPr/>
            </a:lvl1pPr>
          </a:lstStyle>
          <a:p>
            <a:pPr>
              <a:defRPr/>
            </a:pPr>
            <a:fld id="{6E76422B-520F-C84E-9D2D-2CA2CD1CEC00}" type="slidenum">
              <a:rPr lang="en-US"/>
              <a:pPr>
                <a:defRPr/>
              </a:pPr>
              <a:t>‹#›</a:t>
            </a:fld>
            <a:endParaRPr lang="en-US"/>
          </a:p>
        </p:txBody>
      </p:sp>
    </p:spTree>
    <p:extLst>
      <p:ext uri="{BB962C8B-B14F-4D97-AF65-F5344CB8AC3E}">
        <p14:creationId xmlns:p14="http://schemas.microsoft.com/office/powerpoint/2010/main" val="165116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ctr">
              <a:defRPr/>
            </a:lvl1pPr>
          </a:lstStyle>
          <a:p>
            <a:pPr>
              <a:defRPr/>
            </a:pPr>
            <a:endParaRPr lang="en-US"/>
          </a:p>
        </p:txBody>
      </p:sp>
      <p:sp>
        <p:nvSpPr>
          <p:cNvPr id="8" name="Rectangle 5"/>
          <p:cNvSpPr>
            <a:spLocks noGrp="1" noChangeArrowheads="1"/>
          </p:cNvSpPr>
          <p:nvPr>
            <p:ph type="ftr" sz="quarter" idx="11"/>
          </p:nvPr>
        </p:nvSpPr>
        <p:spPr/>
        <p:txBody>
          <a:bodyPr/>
          <a:lstStyle>
            <a:lvl1pPr fontAlgn="ctr">
              <a:defRPr/>
            </a:lvl1pPr>
          </a:lstStyle>
          <a:p>
            <a:pPr>
              <a:defRPr/>
            </a:pPr>
            <a:endParaRPr lang="en-US"/>
          </a:p>
        </p:txBody>
      </p:sp>
      <p:sp>
        <p:nvSpPr>
          <p:cNvPr id="9" name="Rectangle 6"/>
          <p:cNvSpPr>
            <a:spLocks noGrp="1" noChangeArrowheads="1"/>
          </p:cNvSpPr>
          <p:nvPr>
            <p:ph type="sldNum" sz="quarter" idx="12"/>
          </p:nvPr>
        </p:nvSpPr>
        <p:spPr/>
        <p:txBody>
          <a:bodyPr/>
          <a:lstStyle>
            <a:lvl1pPr fontAlgn="ctr">
              <a:defRPr/>
            </a:lvl1pPr>
          </a:lstStyle>
          <a:p>
            <a:pPr>
              <a:defRPr/>
            </a:pPr>
            <a:fld id="{A56239FB-68E2-0A49-854E-70A39E0C31F8}" type="slidenum">
              <a:rPr lang="en-US"/>
              <a:pPr>
                <a:defRPr/>
              </a:pPr>
              <a:t>‹#›</a:t>
            </a:fld>
            <a:endParaRPr lang="en-US"/>
          </a:p>
        </p:txBody>
      </p:sp>
    </p:spTree>
    <p:extLst>
      <p:ext uri="{BB962C8B-B14F-4D97-AF65-F5344CB8AC3E}">
        <p14:creationId xmlns:p14="http://schemas.microsoft.com/office/powerpoint/2010/main" val="665919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ctr">
              <a:defRPr/>
            </a:lvl1pPr>
          </a:lstStyle>
          <a:p>
            <a:pPr>
              <a:defRPr/>
            </a:pPr>
            <a:endParaRPr lang="en-US"/>
          </a:p>
        </p:txBody>
      </p:sp>
      <p:sp>
        <p:nvSpPr>
          <p:cNvPr id="4" name="Rectangle 5"/>
          <p:cNvSpPr>
            <a:spLocks noGrp="1" noChangeArrowheads="1"/>
          </p:cNvSpPr>
          <p:nvPr>
            <p:ph type="ftr" sz="quarter" idx="11"/>
          </p:nvPr>
        </p:nvSpPr>
        <p:spPr/>
        <p:txBody>
          <a:bodyPr/>
          <a:lstStyle>
            <a:lvl1pPr fontAlgn="ctr">
              <a:defRPr/>
            </a:lvl1pPr>
          </a:lstStyle>
          <a:p>
            <a:pPr>
              <a:defRPr/>
            </a:pPr>
            <a:endParaRPr lang="en-US"/>
          </a:p>
        </p:txBody>
      </p:sp>
      <p:sp>
        <p:nvSpPr>
          <p:cNvPr id="5" name="Rectangle 6"/>
          <p:cNvSpPr>
            <a:spLocks noGrp="1" noChangeArrowheads="1"/>
          </p:cNvSpPr>
          <p:nvPr>
            <p:ph type="sldNum" sz="quarter" idx="12"/>
          </p:nvPr>
        </p:nvSpPr>
        <p:spPr/>
        <p:txBody>
          <a:bodyPr/>
          <a:lstStyle>
            <a:lvl1pPr fontAlgn="ctr">
              <a:defRPr/>
            </a:lvl1pPr>
          </a:lstStyle>
          <a:p>
            <a:pPr>
              <a:defRPr/>
            </a:pPr>
            <a:fld id="{DB82AE24-10D7-7845-B91E-92ACF6B1949A}" type="slidenum">
              <a:rPr lang="en-US"/>
              <a:pPr>
                <a:defRPr/>
              </a:pPr>
              <a:t>‹#›</a:t>
            </a:fld>
            <a:endParaRPr lang="en-US"/>
          </a:p>
        </p:txBody>
      </p:sp>
    </p:spTree>
    <p:extLst>
      <p:ext uri="{BB962C8B-B14F-4D97-AF65-F5344CB8AC3E}">
        <p14:creationId xmlns:p14="http://schemas.microsoft.com/office/powerpoint/2010/main" val="39867953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ctr">
              <a:defRPr/>
            </a:lvl1pPr>
          </a:lstStyle>
          <a:p>
            <a:pPr>
              <a:defRPr/>
            </a:pPr>
            <a:endParaRPr lang="en-US"/>
          </a:p>
        </p:txBody>
      </p:sp>
      <p:sp>
        <p:nvSpPr>
          <p:cNvPr id="3" name="Rectangle 5"/>
          <p:cNvSpPr>
            <a:spLocks noGrp="1" noChangeArrowheads="1"/>
          </p:cNvSpPr>
          <p:nvPr>
            <p:ph type="ftr" sz="quarter" idx="11"/>
          </p:nvPr>
        </p:nvSpPr>
        <p:spPr/>
        <p:txBody>
          <a:bodyPr/>
          <a:lstStyle>
            <a:lvl1pPr fontAlgn="ctr">
              <a:defRPr/>
            </a:lvl1pPr>
          </a:lstStyle>
          <a:p>
            <a:pPr>
              <a:defRPr/>
            </a:pPr>
            <a:endParaRPr lang="en-US"/>
          </a:p>
        </p:txBody>
      </p:sp>
      <p:sp>
        <p:nvSpPr>
          <p:cNvPr id="4" name="Rectangle 6"/>
          <p:cNvSpPr>
            <a:spLocks noGrp="1" noChangeArrowheads="1"/>
          </p:cNvSpPr>
          <p:nvPr>
            <p:ph type="sldNum" sz="quarter" idx="12"/>
          </p:nvPr>
        </p:nvSpPr>
        <p:spPr/>
        <p:txBody>
          <a:bodyPr/>
          <a:lstStyle>
            <a:lvl1pPr fontAlgn="ctr">
              <a:defRPr/>
            </a:lvl1pPr>
          </a:lstStyle>
          <a:p>
            <a:pPr>
              <a:defRPr/>
            </a:pPr>
            <a:fld id="{0D653039-F2D8-274E-9137-7AB845D36732}" type="slidenum">
              <a:rPr lang="en-US"/>
              <a:pPr>
                <a:defRPr/>
              </a:pPr>
              <a:t>‹#›</a:t>
            </a:fld>
            <a:endParaRPr lang="en-US"/>
          </a:p>
        </p:txBody>
      </p:sp>
    </p:spTree>
    <p:extLst>
      <p:ext uri="{BB962C8B-B14F-4D97-AF65-F5344CB8AC3E}">
        <p14:creationId xmlns:p14="http://schemas.microsoft.com/office/powerpoint/2010/main" val="2412851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ctr">
              <a:defRPr/>
            </a:lvl1pPr>
          </a:lstStyle>
          <a:p>
            <a:pPr>
              <a:defRPr/>
            </a:pPr>
            <a:endParaRPr lang="en-US"/>
          </a:p>
        </p:txBody>
      </p:sp>
      <p:sp>
        <p:nvSpPr>
          <p:cNvPr id="6" name="Rectangle 5"/>
          <p:cNvSpPr>
            <a:spLocks noGrp="1" noChangeArrowheads="1"/>
          </p:cNvSpPr>
          <p:nvPr>
            <p:ph type="ftr" sz="quarter" idx="11"/>
          </p:nvPr>
        </p:nvSpPr>
        <p:spPr/>
        <p:txBody>
          <a:bodyPr/>
          <a:lstStyle>
            <a:lvl1pPr fontAlgn="ctr">
              <a:defRPr/>
            </a:lvl1pPr>
          </a:lstStyle>
          <a:p>
            <a:pPr>
              <a:defRPr/>
            </a:pPr>
            <a:endParaRPr lang="en-US"/>
          </a:p>
        </p:txBody>
      </p:sp>
      <p:sp>
        <p:nvSpPr>
          <p:cNvPr id="7" name="Rectangle 6"/>
          <p:cNvSpPr>
            <a:spLocks noGrp="1" noChangeArrowheads="1"/>
          </p:cNvSpPr>
          <p:nvPr>
            <p:ph type="sldNum" sz="quarter" idx="12"/>
          </p:nvPr>
        </p:nvSpPr>
        <p:spPr/>
        <p:txBody>
          <a:bodyPr/>
          <a:lstStyle>
            <a:lvl1pPr fontAlgn="ctr">
              <a:defRPr/>
            </a:lvl1pPr>
          </a:lstStyle>
          <a:p>
            <a:pPr>
              <a:defRPr/>
            </a:pPr>
            <a:fld id="{8E115ECC-C158-6048-B07A-3F72CA6FFB6B}" type="slidenum">
              <a:rPr lang="en-US"/>
              <a:pPr>
                <a:defRPr/>
              </a:pPr>
              <a:t>‹#›</a:t>
            </a:fld>
            <a:endParaRPr lang="en-US"/>
          </a:p>
        </p:txBody>
      </p:sp>
    </p:spTree>
    <p:extLst>
      <p:ext uri="{BB962C8B-B14F-4D97-AF65-F5344CB8AC3E}">
        <p14:creationId xmlns:p14="http://schemas.microsoft.com/office/powerpoint/2010/main" val="104818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pPr/>
              <a:t>‹#›</a:t>
            </a:fld>
            <a:endParaRPr lang="en-US"/>
          </a:p>
        </p:txBody>
      </p:sp>
    </p:spTree>
    <p:extLst>
      <p:ext uri="{BB962C8B-B14F-4D97-AF65-F5344CB8AC3E}">
        <p14:creationId xmlns:p14="http://schemas.microsoft.com/office/powerpoint/2010/main" val="36972773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ctr">
              <a:defRPr/>
            </a:lvl1pPr>
          </a:lstStyle>
          <a:p>
            <a:pPr>
              <a:defRPr/>
            </a:pPr>
            <a:endParaRPr lang="en-US"/>
          </a:p>
        </p:txBody>
      </p:sp>
      <p:sp>
        <p:nvSpPr>
          <p:cNvPr id="6" name="Rectangle 5"/>
          <p:cNvSpPr>
            <a:spLocks noGrp="1" noChangeArrowheads="1"/>
          </p:cNvSpPr>
          <p:nvPr>
            <p:ph type="ftr" sz="quarter" idx="11"/>
          </p:nvPr>
        </p:nvSpPr>
        <p:spPr/>
        <p:txBody>
          <a:bodyPr/>
          <a:lstStyle>
            <a:lvl1pPr fontAlgn="ctr">
              <a:defRPr/>
            </a:lvl1pPr>
          </a:lstStyle>
          <a:p>
            <a:pPr>
              <a:defRPr/>
            </a:pPr>
            <a:endParaRPr lang="en-US"/>
          </a:p>
        </p:txBody>
      </p:sp>
      <p:sp>
        <p:nvSpPr>
          <p:cNvPr id="7" name="Rectangle 6"/>
          <p:cNvSpPr>
            <a:spLocks noGrp="1" noChangeArrowheads="1"/>
          </p:cNvSpPr>
          <p:nvPr>
            <p:ph type="sldNum" sz="quarter" idx="12"/>
          </p:nvPr>
        </p:nvSpPr>
        <p:spPr/>
        <p:txBody>
          <a:bodyPr/>
          <a:lstStyle>
            <a:lvl1pPr fontAlgn="ctr">
              <a:defRPr/>
            </a:lvl1pPr>
          </a:lstStyle>
          <a:p>
            <a:pPr>
              <a:defRPr/>
            </a:pPr>
            <a:fld id="{31659C78-CB03-1B49-B531-9917241FD986}" type="slidenum">
              <a:rPr lang="en-US"/>
              <a:pPr>
                <a:defRPr/>
              </a:pPr>
              <a:t>‹#›</a:t>
            </a:fld>
            <a:endParaRPr lang="en-US"/>
          </a:p>
        </p:txBody>
      </p:sp>
    </p:spTree>
    <p:extLst>
      <p:ext uri="{BB962C8B-B14F-4D97-AF65-F5344CB8AC3E}">
        <p14:creationId xmlns:p14="http://schemas.microsoft.com/office/powerpoint/2010/main" val="373154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2BC260C5-B69F-EB41-B354-03BFDCBD9DE6}" type="slidenum">
              <a:rPr lang="en-US"/>
              <a:pPr>
                <a:defRPr/>
              </a:pPr>
              <a:t>‹#›</a:t>
            </a:fld>
            <a:endParaRPr lang="en-US"/>
          </a:p>
        </p:txBody>
      </p:sp>
    </p:spTree>
    <p:extLst>
      <p:ext uri="{BB962C8B-B14F-4D97-AF65-F5344CB8AC3E}">
        <p14:creationId xmlns:p14="http://schemas.microsoft.com/office/powerpoint/2010/main" val="1983720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80A2BAD3-B201-814C-A507-A10C66A7DA5F}" type="slidenum">
              <a:rPr lang="en-US"/>
              <a:pPr>
                <a:defRPr/>
              </a:pPr>
              <a:t>‹#›</a:t>
            </a:fld>
            <a:endParaRPr lang="en-US"/>
          </a:p>
        </p:txBody>
      </p:sp>
    </p:spTree>
    <p:extLst>
      <p:ext uri="{BB962C8B-B14F-4D97-AF65-F5344CB8AC3E}">
        <p14:creationId xmlns:p14="http://schemas.microsoft.com/office/powerpoint/2010/main" val="102657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7434177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0790940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497475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2134648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3992579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3778529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0602785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pPr/>
              <a:t>‹#›</a:t>
            </a:fld>
            <a:endParaRPr lang="en-US"/>
          </a:p>
        </p:txBody>
      </p:sp>
    </p:spTree>
    <p:extLst>
      <p:ext uri="{BB962C8B-B14F-4D97-AF65-F5344CB8AC3E}">
        <p14:creationId xmlns:p14="http://schemas.microsoft.com/office/powerpoint/2010/main" val="1682320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5957489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9452995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78840557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11760207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7BFC2B47-0DA4-4336-8C11-6F3117C6BD7A}" type="slidenum">
              <a:rPr lang="en-US" altLang="en-US"/>
              <a:pPr/>
              <a:t>‹#›</a:t>
            </a:fld>
            <a:endParaRPr lang="en-US" altLang="en-US"/>
          </a:p>
        </p:txBody>
      </p:sp>
    </p:spTree>
    <p:extLst>
      <p:ext uri="{BB962C8B-B14F-4D97-AF65-F5344CB8AC3E}">
        <p14:creationId xmlns:p14="http://schemas.microsoft.com/office/powerpoint/2010/main" val="4159457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E9E622D-CB5F-41C6-B2AE-80E61F622C37}" type="slidenum">
              <a:rPr lang="en-US" altLang="en-US"/>
              <a:pPr/>
              <a:t>‹#›</a:t>
            </a:fld>
            <a:endParaRPr lang="en-US" altLang="en-US"/>
          </a:p>
        </p:txBody>
      </p:sp>
    </p:spTree>
    <p:extLst>
      <p:ext uri="{BB962C8B-B14F-4D97-AF65-F5344CB8AC3E}">
        <p14:creationId xmlns:p14="http://schemas.microsoft.com/office/powerpoint/2010/main" val="1583254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D160B3A-60EB-43BF-89D2-032548EB2689}" type="slidenum">
              <a:rPr lang="en-US" altLang="en-US"/>
              <a:pPr/>
              <a:t>‹#›</a:t>
            </a:fld>
            <a:endParaRPr lang="en-US" altLang="en-US"/>
          </a:p>
        </p:txBody>
      </p:sp>
    </p:spTree>
    <p:extLst>
      <p:ext uri="{BB962C8B-B14F-4D97-AF65-F5344CB8AC3E}">
        <p14:creationId xmlns:p14="http://schemas.microsoft.com/office/powerpoint/2010/main" val="24072188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29A7168C-9B99-473D-B814-E84C0D7443C9}" type="slidenum">
              <a:rPr lang="en-US" altLang="en-US"/>
              <a:pPr/>
              <a:t>‹#›</a:t>
            </a:fld>
            <a:endParaRPr lang="en-US" altLang="en-US"/>
          </a:p>
        </p:txBody>
      </p:sp>
    </p:spTree>
    <p:extLst>
      <p:ext uri="{BB962C8B-B14F-4D97-AF65-F5344CB8AC3E}">
        <p14:creationId xmlns:p14="http://schemas.microsoft.com/office/powerpoint/2010/main" val="28285553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D8B2F67E-D0CE-4B6C-AF1C-DE2E093D49C1}" type="slidenum">
              <a:rPr lang="en-US" altLang="en-US"/>
              <a:pPr/>
              <a:t>‹#›</a:t>
            </a:fld>
            <a:endParaRPr lang="en-US" altLang="en-US"/>
          </a:p>
        </p:txBody>
      </p:sp>
    </p:spTree>
    <p:extLst>
      <p:ext uri="{BB962C8B-B14F-4D97-AF65-F5344CB8AC3E}">
        <p14:creationId xmlns:p14="http://schemas.microsoft.com/office/powerpoint/2010/main" val="20388867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FDA381F-F7F0-47E9-A4FC-9FA3FB92FE0D}" type="slidenum">
              <a:rPr lang="en-US" altLang="en-US"/>
              <a:pPr/>
              <a:t>‹#›</a:t>
            </a:fld>
            <a:endParaRPr lang="en-US" altLang="en-US"/>
          </a:p>
        </p:txBody>
      </p:sp>
    </p:spTree>
    <p:extLst>
      <p:ext uri="{BB962C8B-B14F-4D97-AF65-F5344CB8AC3E}">
        <p14:creationId xmlns:p14="http://schemas.microsoft.com/office/powerpoint/2010/main" val="4111045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pPr/>
              <a:t>‹#›</a:t>
            </a:fld>
            <a:endParaRPr lang="en-US"/>
          </a:p>
        </p:txBody>
      </p:sp>
    </p:spTree>
    <p:extLst>
      <p:ext uri="{BB962C8B-B14F-4D97-AF65-F5344CB8AC3E}">
        <p14:creationId xmlns:p14="http://schemas.microsoft.com/office/powerpoint/2010/main" val="13849014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C44B1AF3-4E37-480B-AFCB-7F793B28F4DD}" type="slidenum">
              <a:rPr lang="en-US" altLang="en-US"/>
              <a:pPr/>
              <a:t>‹#›</a:t>
            </a:fld>
            <a:endParaRPr lang="en-US" altLang="en-US"/>
          </a:p>
        </p:txBody>
      </p:sp>
    </p:spTree>
    <p:extLst>
      <p:ext uri="{BB962C8B-B14F-4D97-AF65-F5344CB8AC3E}">
        <p14:creationId xmlns:p14="http://schemas.microsoft.com/office/powerpoint/2010/main" val="12237859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40C3E00-9BC1-4DD3-B499-AAD65EAA4FB8}" type="slidenum">
              <a:rPr lang="en-US" altLang="en-US"/>
              <a:pPr/>
              <a:t>‹#›</a:t>
            </a:fld>
            <a:endParaRPr lang="en-US" altLang="en-US"/>
          </a:p>
        </p:txBody>
      </p:sp>
    </p:spTree>
    <p:extLst>
      <p:ext uri="{BB962C8B-B14F-4D97-AF65-F5344CB8AC3E}">
        <p14:creationId xmlns:p14="http://schemas.microsoft.com/office/powerpoint/2010/main" val="4195932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06B2906-F984-4133-9C1A-8C122BAB9C5F}" type="slidenum">
              <a:rPr lang="en-US" altLang="en-US"/>
              <a:pPr/>
              <a:t>‹#›</a:t>
            </a:fld>
            <a:endParaRPr lang="en-US" altLang="en-US"/>
          </a:p>
        </p:txBody>
      </p:sp>
    </p:spTree>
    <p:extLst>
      <p:ext uri="{BB962C8B-B14F-4D97-AF65-F5344CB8AC3E}">
        <p14:creationId xmlns:p14="http://schemas.microsoft.com/office/powerpoint/2010/main" val="1590592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1B78980-5AC5-4ED3-AFF3-AA3BC1F48DEE}" type="slidenum">
              <a:rPr lang="en-US" altLang="en-US"/>
              <a:pPr/>
              <a:t>‹#›</a:t>
            </a:fld>
            <a:endParaRPr lang="en-US" altLang="en-US"/>
          </a:p>
        </p:txBody>
      </p:sp>
    </p:spTree>
    <p:extLst>
      <p:ext uri="{BB962C8B-B14F-4D97-AF65-F5344CB8AC3E}">
        <p14:creationId xmlns:p14="http://schemas.microsoft.com/office/powerpoint/2010/main" val="335356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C2C31F1-DB52-4507-BFA8-7232784F4587}" type="slidenum">
              <a:rPr lang="en-US" altLang="en-US"/>
              <a:pPr/>
              <a:t>‹#›</a:t>
            </a:fld>
            <a:endParaRPr lang="en-US" altLang="en-US"/>
          </a:p>
        </p:txBody>
      </p:sp>
    </p:spTree>
    <p:extLst>
      <p:ext uri="{BB962C8B-B14F-4D97-AF65-F5344CB8AC3E}">
        <p14:creationId xmlns:p14="http://schemas.microsoft.com/office/powerpoint/2010/main" val="2039761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3800475" y="1789113"/>
            <a:ext cx="5340350" cy="5056187"/>
            <a:chOff x="2394" y="1127"/>
            <a:chExt cx="3364" cy="3185"/>
          </a:xfrm>
        </p:grpSpPr>
        <p:sp>
          <p:nvSpPr>
            <p:cNvPr id="3277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277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7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8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ea typeface="Times New Roman" charset="0"/>
              </a:endParaRPr>
            </a:p>
          </p:txBody>
        </p:sp>
        <p:sp>
          <p:nvSpPr>
            <p:cNvPr id="3278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sp>
          <p:nvSpPr>
            <p:cNvPr id="3278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sp>
          <p:nvSpPr>
            <p:cNvPr id="3279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ea typeface="Times New Roman" charset="0"/>
              </a:endParaRPr>
            </a:p>
          </p:txBody>
        </p:sp>
        <p:sp>
          <p:nvSpPr>
            <p:cNvPr id="3279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279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ea typeface="Times New Roman" charset="0"/>
              </a:endParaRPr>
            </a:p>
          </p:txBody>
        </p:sp>
        <p:sp>
          <p:nvSpPr>
            <p:cNvPr id="3279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80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ea typeface="Times New Roman" charset="0"/>
              </a:endParaRPr>
            </a:p>
          </p:txBody>
        </p:sp>
        <p:sp>
          <p:nvSpPr>
            <p:cNvPr id="3280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80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280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ea typeface="Times New Roman" charset="0"/>
              </a:endParaRPr>
            </a:p>
          </p:txBody>
        </p:sp>
        <p:sp>
          <p:nvSpPr>
            <p:cNvPr id="3280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grpSp>
      <p:sp>
        <p:nvSpPr>
          <p:cNvPr id="3280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280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80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ea typeface="Times New Roman" charset="0"/>
              </a:defRPr>
            </a:lvl1pPr>
          </a:lstStyle>
          <a:p>
            <a:pPr>
              <a:defRPr/>
            </a:pPr>
            <a:endParaRPr lang="en-GB"/>
          </a:p>
        </p:txBody>
      </p:sp>
      <p:sp>
        <p:nvSpPr>
          <p:cNvPr id="3280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ea typeface="Times New Roman" charset="0"/>
              </a:defRPr>
            </a:lvl1pPr>
          </a:lstStyle>
          <a:p>
            <a:pPr>
              <a:defRPr/>
            </a:pPr>
            <a:endParaRPr lang="en-GB"/>
          </a:p>
        </p:txBody>
      </p:sp>
      <p:sp>
        <p:nvSpPr>
          <p:cNvPr id="3280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fld id="{04E08021-C650-CE41-B2B9-C79AD47B348E}" type="slidenum">
              <a:rPr lang="en-GB"/>
              <a:pPr/>
              <a:t>‹#›</a:t>
            </a:fld>
            <a:endParaRPr lang="en-GB"/>
          </a:p>
        </p:txBody>
      </p:sp>
    </p:spTree>
  </p:cSld>
  <p:clrMap bg1="dk2" tx1="lt1" bg2="dk1" tx2="lt2" accent1="accent1" accent2="accent2" accent3="accent3" accent4="accent4" accent5="accent5" accent6="accent6" hlink="hlink" folHlink="folHlink"/>
  <p:sldLayoutIdLst>
    <p:sldLayoutId id="2147483758"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1026"/>
          <p:cNvGrpSpPr>
            <a:grpSpLocks/>
          </p:cNvGrpSpPr>
          <p:nvPr/>
        </p:nvGrpSpPr>
        <p:grpSpPr bwMode="auto">
          <a:xfrm>
            <a:off x="0" y="2286000"/>
            <a:ext cx="9144000" cy="3581400"/>
            <a:chOff x="0" y="1968"/>
            <a:chExt cx="5760" cy="2256"/>
          </a:xfrm>
        </p:grpSpPr>
        <p:sp>
          <p:nvSpPr>
            <p:cNvPr id="181251"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a:ea typeface="Times New Roman" charset="0"/>
              </a:endParaRPr>
            </a:p>
          </p:txBody>
        </p:sp>
        <p:sp>
          <p:nvSpPr>
            <p:cNvPr id="181252"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a:ea typeface="Times New Roman" charset="0"/>
              </a:endParaRPr>
            </a:p>
          </p:txBody>
        </p:sp>
        <p:sp>
          <p:nvSpPr>
            <p:cNvPr id="181253"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4"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5"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6"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7"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8"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9"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0"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1"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2"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3"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4"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5"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6"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7"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8"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9"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0"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1"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2"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3"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4"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5"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6"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7"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8"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9"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0"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1"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2"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3"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4"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5"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6"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7"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8"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9"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0"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1"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2"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3"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4"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5"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6"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7"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8"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9"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0"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1"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2"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3"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4"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5"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6"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7"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8"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9"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10"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11"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12"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13"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grpSp>
      <p:sp>
        <p:nvSpPr>
          <p:cNvPr id="27651"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7652"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8131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latin typeface="+mn-lt"/>
                <a:ea typeface="+mn-ea"/>
                <a:cs typeface="+mn-cs"/>
              </a:defRPr>
            </a:lvl1pPr>
          </a:lstStyle>
          <a:p>
            <a:pPr>
              <a:defRPr/>
            </a:pPr>
            <a:endParaRPr lang="en-US" altLang="ja-JP"/>
          </a:p>
        </p:txBody>
      </p:sp>
      <p:sp>
        <p:nvSpPr>
          <p:cNvPr id="18131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latin typeface="+mn-lt"/>
                <a:ea typeface="+mn-ea"/>
                <a:cs typeface="+mn-cs"/>
              </a:defRPr>
            </a:lvl1pPr>
          </a:lstStyle>
          <a:p>
            <a:pPr>
              <a:defRPr/>
            </a:pPr>
            <a:endParaRPr lang="en-US" altLang="ja-JP"/>
          </a:p>
        </p:txBody>
      </p:sp>
      <p:sp>
        <p:nvSpPr>
          <p:cNvPr id="18131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latin typeface="Helvetica" charset="0"/>
                <a:ea typeface="Osaka" charset="0"/>
                <a:cs typeface="Osaka" charset="0"/>
              </a:defRPr>
            </a:lvl1pPr>
          </a:lstStyle>
          <a:p>
            <a:fld id="{9A7A5056-CDE9-3A46-BD52-14067FB6FAB2}" type="slidenum">
              <a:rPr lang="en-US" altLang="ja-JP"/>
              <a:pPr/>
              <a:t>‹#›</a:t>
            </a:fld>
            <a:endParaRPr lang="en-US" altLang="ja-JP"/>
          </a:p>
        </p:txBody>
      </p:sp>
      <p:pic>
        <p:nvPicPr>
          <p:cNvPr id="27656"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59"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985771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38824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solidFill>
                  <a:srgbClr val="000000"/>
                </a:solidFill>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solidFill>
                  <a:srgbClr val="000000"/>
                </a:solidFill>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solidFill>
                  <a:srgbClr val="000000"/>
                </a:solidFill>
              </a:defRPr>
            </a:lvl1pPr>
          </a:lstStyle>
          <a:p>
            <a:pPr>
              <a:defRPr/>
            </a:pPr>
            <a:fld id="{DA0DABEA-13CC-2F4A-9F03-51B6AD85AC01}"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75863351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249193708"/>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0650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9692AAF2-86AC-46C5-9257-603B71A4C764}" type="slidenum">
              <a:rPr lang="en-US" altLang="en-US"/>
              <a:pPr/>
              <a:t>‹#›</a:t>
            </a:fld>
            <a:endParaRPr lang="en-US" altLang="en-US"/>
          </a:p>
        </p:txBody>
      </p:sp>
    </p:spTree>
    <p:extLst>
      <p:ext uri="{BB962C8B-B14F-4D97-AF65-F5344CB8AC3E}">
        <p14:creationId xmlns:p14="http://schemas.microsoft.com/office/powerpoint/2010/main" val="3391357099"/>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8.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hyperlink" Target="http://images.google.com.sg/imgres?imgurl=http://www.missourimuleco.com/Mule_pages_diaries/Dakota/P7220075.JPG&amp;imgrefurl=http://www.missourimuleco.com/mulesforsale.htm&amp;h=1024&amp;w=1360&amp;sz=904&amp;tbnid=qu35J8ByujIJ:&amp;tbnh=112&amp;tbnw=148&amp;start=64&amp;prev=/images?q=mule&amp;start=60&amp;imgsz=xxlarge&amp;hl=en&amp;lr=&amp;sa=N"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sg/imgres?imgurl=http://www153.pair.com/jbrody/heirloom/images/jumping%20horse.jpg&amp;imgrefurl=http://www153.pair.com/jbrody/heirloom/pics/Jumping%20Horse.htm&amp;h=974&amp;w=1025&amp;sz=161&amp;tbnid=uG4b59IVzjAJ:&amp;tbnh=142&amp;tbnw=149&amp;start=8&amp;prev=/images?q=horse&amp;imgsz=xxlarge&amp;hl=en&amp;lr="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hyperlink" Target="http://images.google.com.sg/imgres?imgurl=http://www153.pair.com/jbrody/heirloom/images/jumping%20horse.jpg&amp;imgrefurl=http://www153.pair.com/jbrody/heirloom/pics/Jumping%20Horse.htm&amp;h=974&amp;w=1025&amp;sz=161&amp;tbnid=uG4b59IVzjAJ:&amp;tbnh=142&amp;tbnw=149&amp;start=8&amp;prev=/images?q=horse&amp;imgsz=xxlarge&amp;hl=en&amp;lr="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hyperlink" Target="http://www.padfield.com/overhead.html"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83.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descr="shee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81000" y="762000"/>
            <a:ext cx="7772400" cy="1905000"/>
          </a:xfrm>
          <a:effectLst>
            <a:outerShdw blurRad="63500" dist="35921" dir="2700000" algn="ctr" rotWithShape="0">
              <a:schemeClr val="tx2">
                <a:alpha val="74998"/>
              </a:schemeClr>
            </a:outerShdw>
          </a:effectLst>
        </p:spPr>
        <p:txBody>
          <a:bodyPr/>
          <a:lstStyle/>
          <a:p>
            <a:pPr eaLnBrk="1" hangingPunct="1">
              <a:defRPr/>
            </a:pPr>
            <a:r>
              <a:rPr lang="en-US" sz="12900" b="1" dirty="0">
                <a:solidFill>
                  <a:srgbClr val="FFFF00"/>
                </a:solidFill>
                <a:ea typeface="+mj-ea"/>
              </a:rPr>
              <a:t>Rural Life</a:t>
            </a:r>
          </a:p>
        </p:txBody>
      </p:sp>
      <p:sp>
        <p:nvSpPr>
          <p:cNvPr id="5" name="Rectangle 4">
            <a:extLst>
              <a:ext uri="{FF2B5EF4-FFF2-40B4-BE49-F238E27FC236}">
                <a16:creationId xmlns:a16="http://schemas.microsoft.com/office/drawing/2014/main" id="{2C0ABDDF-D894-A7EC-526B-1DEBD085C0D5}"/>
              </a:ext>
            </a:extLst>
          </p:cNvPr>
          <p:cNvSpPr>
            <a:spLocks noChangeArrowheads="1"/>
          </p:cNvSpPr>
          <p:nvPr/>
        </p:nvSpPr>
        <p:spPr bwMode="auto">
          <a:xfrm>
            <a:off x="-11860"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graphicFrame>
        <p:nvGraphicFramePr>
          <p:cNvPr id="57346" name="Object 2"/>
          <p:cNvGraphicFramePr>
            <a:graphicFrameLocks noGrp="1" noChangeAspect="1"/>
          </p:cNvGraphicFramePr>
          <p:nvPr>
            <p:ph type="body" idx="4294967295"/>
          </p:nvPr>
        </p:nvGraphicFramePr>
        <p:xfrm>
          <a:off x="4038600" y="0"/>
          <a:ext cx="4389438" cy="6858000"/>
        </p:xfrm>
        <a:graphic>
          <a:graphicData uri="http://schemas.openxmlformats.org/presentationml/2006/ole">
            <mc:AlternateContent xmlns:mc="http://schemas.openxmlformats.org/markup-compatibility/2006">
              <mc:Choice xmlns:v="urn:schemas-microsoft-com:vml" Requires="v">
                <p:oleObj spid="_x0000_s57369" name="Bitmap Image" r:id="rId4" imgW="20400000" imgH="29828571" progId="Paint.Picture">
                  <p:embed/>
                </p:oleObj>
              </mc:Choice>
              <mc:Fallback>
                <p:oleObj name="Bitmap Image" r:id="rId4" imgW="20400000" imgH="29828571"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7795" t="7051" r="16360" b="22531"/>
                      <a:stretch>
                        <a:fillRect/>
                      </a:stretch>
                    </p:blipFill>
                    <p:spPr bwMode="auto">
                      <a:xfrm>
                        <a:off x="4038600" y="0"/>
                        <a:ext cx="438943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47" name="Rectangle 5"/>
          <p:cNvSpPr>
            <a:spLocks noGrp="1" noChangeArrowheads="1"/>
          </p:cNvSpPr>
          <p:nvPr>
            <p:ph type="title" idx="4294967295"/>
          </p:nvPr>
        </p:nvSpPr>
        <p:spPr>
          <a:xfrm>
            <a:off x="685800" y="609600"/>
            <a:ext cx="2743200" cy="2173288"/>
          </a:xfrm>
          <a:solidFill>
            <a:srgbClr val="FFFF66"/>
          </a:solidFill>
          <a:ln w="19050" cap="flat">
            <a:solidFill>
              <a:schemeClr val="tx1"/>
            </a:solidFill>
            <a:miter lim="800000"/>
            <a:headEnd/>
            <a:tailEnd/>
          </a:ln>
        </p:spPr>
        <p:txBody>
          <a:bodyPr anchor="t">
            <a:spAutoFit/>
          </a:bodyPr>
          <a:lstStyle/>
          <a:p>
            <a:pPr algn="l" eaLnBrk="1" hangingPunct="1">
              <a:lnSpc>
                <a:spcPct val="125000"/>
              </a:lnSpc>
            </a:pPr>
            <a:r>
              <a:rPr lang="en-US" sz="3600" b="1">
                <a:solidFill>
                  <a:schemeClr val="tx1"/>
                </a:solidFill>
                <a:latin typeface="Arial" charset="0"/>
                <a:cs typeface="Times New Roman" charset="0"/>
              </a:rPr>
              <a:t>Physical Features of Canaan</a:t>
            </a:r>
          </a:p>
        </p:txBody>
      </p:sp>
      <p:sp>
        <p:nvSpPr>
          <p:cNvPr id="4" name="TextBox 3"/>
          <p:cNvSpPr txBox="1"/>
          <p:nvPr/>
        </p:nvSpPr>
        <p:spPr>
          <a:xfrm>
            <a:off x="8464550" y="15240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a:solidFill>
                  <a:schemeClr val="bg1"/>
                </a:solidFill>
                <a:effectLst>
                  <a:outerShdw blurRad="38100" dist="38100" dir="2700000" algn="tl">
                    <a:srgbClr val="000000"/>
                  </a:outerShdw>
                </a:effectLst>
                <a:latin typeface="Arial" charset="0"/>
                <a:cs typeface="Arial" charset="0"/>
              </a:rPr>
              <a:t>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295400" y="381000"/>
            <a:ext cx="6553200" cy="838200"/>
          </a:xfrm>
          <a:gradFill rotWithShape="0">
            <a:gsLst>
              <a:gs pos="0">
                <a:srgbClr val="767600"/>
              </a:gs>
              <a:gs pos="50000">
                <a:srgbClr val="FFFF00"/>
              </a:gs>
              <a:gs pos="100000">
                <a:srgbClr val="767600"/>
              </a:gs>
            </a:gsLst>
            <a:lin ang="5400000" scaled="1"/>
          </a:gradFill>
        </p:spPr>
        <p:txBody>
          <a:bodyPr/>
          <a:lstStyle/>
          <a:p>
            <a:pPr eaLnBrk="1" hangingPunct="1"/>
            <a:r>
              <a:rPr lang="en-US" sz="4000" b="1">
                <a:solidFill>
                  <a:schemeClr val="tx1"/>
                </a:solidFill>
                <a:latin typeface="Arial" charset="0"/>
                <a:cs typeface="Times New Roman" charset="0"/>
              </a:rPr>
              <a:t>Seasons</a:t>
            </a:r>
          </a:p>
        </p:txBody>
      </p:sp>
      <p:sp>
        <p:nvSpPr>
          <p:cNvPr id="59395" name="Text Box 3"/>
          <p:cNvSpPr txBox="1">
            <a:spLocks noChangeArrowheads="1"/>
          </p:cNvSpPr>
          <p:nvPr/>
        </p:nvSpPr>
        <p:spPr bwMode="auto">
          <a:xfrm>
            <a:off x="152400" y="1522413"/>
            <a:ext cx="8931275"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17663" indent="-1617663"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20000"/>
              </a:spcBef>
            </a:pPr>
            <a:r>
              <a:rPr lang="en-US" b="1">
                <a:solidFill>
                  <a:schemeClr val="bg1"/>
                </a:solidFill>
                <a:latin typeface="Arial" charset="0"/>
              </a:rPr>
              <a:t>January	Coldest month, dark and gloomy with heavy rainfall</a:t>
            </a:r>
          </a:p>
          <a:p>
            <a:pPr eaLnBrk="1" hangingPunct="1">
              <a:spcBef>
                <a:spcPct val="20000"/>
              </a:spcBef>
            </a:pPr>
            <a:endParaRPr lang="en-US" sz="1200" b="1">
              <a:solidFill>
                <a:schemeClr val="bg1"/>
              </a:solidFill>
              <a:latin typeface="Arial" charset="0"/>
            </a:endParaRPr>
          </a:p>
          <a:p>
            <a:pPr eaLnBrk="1" hangingPunct="1">
              <a:spcBef>
                <a:spcPct val="20000"/>
              </a:spcBef>
            </a:pPr>
            <a:r>
              <a:rPr lang="en-US" b="1">
                <a:solidFill>
                  <a:schemeClr val="bg1"/>
                </a:solidFill>
                <a:latin typeface="Arial" charset="0"/>
              </a:rPr>
              <a:t>February	Rainy days and sunny days alternate frequently</a:t>
            </a:r>
          </a:p>
          <a:p>
            <a:pPr eaLnBrk="1" hangingPunct="1">
              <a:spcBef>
                <a:spcPct val="20000"/>
              </a:spcBef>
              <a:buFontTx/>
              <a:buChar char="•"/>
            </a:pPr>
            <a:endParaRPr lang="en-US" sz="1200" b="1">
              <a:solidFill>
                <a:schemeClr val="bg1"/>
              </a:solidFill>
              <a:latin typeface="Arial" charset="0"/>
            </a:endParaRPr>
          </a:p>
          <a:p>
            <a:pPr eaLnBrk="1" hangingPunct="1">
              <a:spcBef>
                <a:spcPct val="20000"/>
              </a:spcBef>
            </a:pPr>
            <a:r>
              <a:rPr lang="en-US" b="1">
                <a:solidFill>
                  <a:schemeClr val="bg1"/>
                </a:solidFill>
                <a:latin typeface="Arial" charset="0"/>
              </a:rPr>
              <a:t>March	Much more sunshine but very heavy winds</a:t>
            </a:r>
          </a:p>
          <a:p>
            <a:pPr eaLnBrk="1" hangingPunct="1">
              <a:spcBef>
                <a:spcPct val="20000"/>
              </a:spcBef>
              <a:buFontTx/>
              <a:buChar char="•"/>
            </a:pPr>
            <a:endParaRPr lang="en-US" sz="1200" b="1">
              <a:solidFill>
                <a:schemeClr val="bg1"/>
              </a:solidFill>
              <a:latin typeface="Arial" charset="0"/>
            </a:endParaRPr>
          </a:p>
          <a:p>
            <a:pPr eaLnBrk="1" hangingPunct="1">
              <a:spcBef>
                <a:spcPct val="20000"/>
              </a:spcBef>
            </a:pPr>
            <a:r>
              <a:rPr lang="en-US" b="1">
                <a:solidFill>
                  <a:schemeClr val="bg1"/>
                </a:solidFill>
                <a:latin typeface="Arial" charset="0"/>
              </a:rPr>
              <a:t>April	The greenest month. Many times during this month, 	dry desert winds blow in for 3 days at a time, melting the snow and quickening the vegetation.</a:t>
            </a:r>
          </a:p>
          <a:p>
            <a:pPr eaLnBrk="1" hangingPunct="1">
              <a:spcBef>
                <a:spcPct val="20000"/>
              </a:spcBef>
              <a:buFontTx/>
              <a:buChar char="•"/>
            </a:pPr>
            <a:endParaRPr lang="en-US" sz="1200" b="1">
              <a:solidFill>
                <a:schemeClr val="bg1"/>
              </a:solidFill>
              <a:latin typeface="Arial" charset="0"/>
            </a:endParaRPr>
          </a:p>
          <a:p>
            <a:pPr eaLnBrk="1" hangingPunct="1">
              <a:spcBef>
                <a:spcPct val="20000"/>
              </a:spcBef>
            </a:pPr>
            <a:r>
              <a:rPr lang="en-US" b="1">
                <a:solidFill>
                  <a:schemeClr val="bg1"/>
                </a:solidFill>
                <a:latin typeface="Arial" charset="0"/>
              </a:rPr>
              <a:t>May	The heat intensifies and the rain ceases for about 5 months</a:t>
            </a:r>
            <a:endParaRPr lang="en-US" sz="2800" b="1">
              <a:solidFill>
                <a:schemeClr val="bg1"/>
              </a:solidFill>
              <a:latin typeface="Arial" charset="0"/>
            </a:endParaRPr>
          </a:p>
        </p:txBody>
      </p:sp>
      <p:sp>
        <p:nvSpPr>
          <p:cNvPr id="5" name="TextBox 4"/>
          <p:cNvSpPr txBox="1"/>
          <p:nvPr/>
        </p:nvSpPr>
        <p:spPr>
          <a:xfrm>
            <a:off x="8100392"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95400" y="381000"/>
            <a:ext cx="6553200" cy="838200"/>
          </a:xfrm>
          <a:gradFill rotWithShape="0">
            <a:gsLst>
              <a:gs pos="0">
                <a:srgbClr val="767600"/>
              </a:gs>
              <a:gs pos="50000">
                <a:srgbClr val="FFFF00"/>
              </a:gs>
              <a:gs pos="100000">
                <a:srgbClr val="767600"/>
              </a:gs>
            </a:gsLst>
            <a:lin ang="5400000" scaled="1"/>
          </a:gradFill>
        </p:spPr>
        <p:txBody>
          <a:bodyPr/>
          <a:lstStyle/>
          <a:p>
            <a:pPr eaLnBrk="1" hangingPunct="1"/>
            <a:r>
              <a:rPr lang="en-US" sz="4000" b="1">
                <a:solidFill>
                  <a:schemeClr val="tx1"/>
                </a:solidFill>
                <a:latin typeface="Arial" charset="0"/>
                <a:cs typeface="Times New Roman" charset="0"/>
              </a:rPr>
              <a:t>Seasons</a:t>
            </a:r>
          </a:p>
        </p:txBody>
      </p:sp>
      <p:sp>
        <p:nvSpPr>
          <p:cNvPr id="61443" name="Text Box 3"/>
          <p:cNvSpPr txBox="1">
            <a:spLocks noChangeArrowheads="1"/>
          </p:cNvSpPr>
          <p:nvPr/>
        </p:nvSpPr>
        <p:spPr bwMode="auto">
          <a:xfrm>
            <a:off x="152400" y="1522413"/>
            <a:ext cx="89312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0" indent="-1905000"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20000"/>
              </a:spcBef>
            </a:pPr>
            <a:r>
              <a:rPr lang="en-US" b="1">
                <a:solidFill>
                  <a:schemeClr val="bg1"/>
                </a:solidFill>
                <a:latin typeface="Arial" charset="0"/>
              </a:rPr>
              <a:t>June	Barren and parched</a:t>
            </a:r>
          </a:p>
          <a:p>
            <a:pPr eaLnBrk="1" hangingPunct="1">
              <a:spcBef>
                <a:spcPct val="20000"/>
              </a:spcBef>
            </a:pPr>
            <a:endParaRPr lang="en-US" b="1">
              <a:solidFill>
                <a:schemeClr val="bg1"/>
              </a:solidFill>
              <a:latin typeface="Arial" charset="0"/>
            </a:endParaRPr>
          </a:p>
          <a:p>
            <a:pPr eaLnBrk="1" hangingPunct="1">
              <a:spcBef>
                <a:spcPct val="20000"/>
              </a:spcBef>
            </a:pPr>
            <a:r>
              <a:rPr lang="en-US" b="1">
                <a:solidFill>
                  <a:schemeClr val="bg1"/>
                </a:solidFill>
                <a:latin typeface="Arial" charset="0"/>
              </a:rPr>
              <a:t>July	Intense heat cooled by the westerly breeze</a:t>
            </a:r>
          </a:p>
          <a:p>
            <a:pPr eaLnBrk="1" hangingPunct="1">
              <a:spcBef>
                <a:spcPct val="20000"/>
              </a:spcBef>
              <a:buFontTx/>
              <a:buChar char="•"/>
            </a:pPr>
            <a:endParaRPr lang="en-US" b="1">
              <a:solidFill>
                <a:schemeClr val="bg1"/>
              </a:solidFill>
              <a:latin typeface="Arial" charset="0"/>
            </a:endParaRPr>
          </a:p>
          <a:p>
            <a:pPr eaLnBrk="1" hangingPunct="1">
              <a:spcBef>
                <a:spcPct val="20000"/>
              </a:spcBef>
            </a:pPr>
            <a:r>
              <a:rPr lang="en-US" b="1">
                <a:solidFill>
                  <a:schemeClr val="bg1"/>
                </a:solidFill>
                <a:latin typeface="Arial" charset="0"/>
              </a:rPr>
              <a:t>August	Hottest month of the year</a:t>
            </a:r>
          </a:p>
          <a:p>
            <a:pPr eaLnBrk="1" hangingPunct="1">
              <a:spcBef>
                <a:spcPct val="20000"/>
              </a:spcBef>
              <a:buFontTx/>
              <a:buChar char="•"/>
            </a:pPr>
            <a:endParaRPr lang="en-US" b="1">
              <a:solidFill>
                <a:schemeClr val="bg1"/>
              </a:solidFill>
              <a:latin typeface="Arial" charset="0"/>
            </a:endParaRPr>
          </a:p>
          <a:p>
            <a:pPr eaLnBrk="1" hangingPunct="1">
              <a:spcBef>
                <a:spcPct val="20000"/>
              </a:spcBef>
            </a:pPr>
            <a:r>
              <a:rPr lang="en-US" b="1">
                <a:solidFill>
                  <a:schemeClr val="bg1"/>
                </a:solidFill>
                <a:latin typeface="Arial" charset="0"/>
              </a:rPr>
              <a:t>September	Summer heat intensified by the desert winds</a:t>
            </a:r>
          </a:p>
          <a:p>
            <a:pPr eaLnBrk="1" hangingPunct="1">
              <a:spcBef>
                <a:spcPct val="20000"/>
              </a:spcBef>
              <a:buFontTx/>
              <a:buChar char="•"/>
            </a:pPr>
            <a:endParaRPr lang="en-US" b="1">
              <a:solidFill>
                <a:schemeClr val="bg1"/>
              </a:solidFill>
              <a:latin typeface="Arial" charset="0"/>
            </a:endParaRPr>
          </a:p>
          <a:p>
            <a:pPr eaLnBrk="1" hangingPunct="1">
              <a:spcBef>
                <a:spcPct val="20000"/>
              </a:spcBef>
            </a:pPr>
            <a:r>
              <a:rPr lang="en-US" b="1">
                <a:solidFill>
                  <a:schemeClr val="bg1"/>
                </a:solidFill>
                <a:latin typeface="Arial" charset="0"/>
              </a:rPr>
              <a:t>October	Rains begin to fall again</a:t>
            </a:r>
          </a:p>
          <a:p>
            <a:pPr eaLnBrk="1" hangingPunct="1">
              <a:spcBef>
                <a:spcPct val="20000"/>
              </a:spcBef>
              <a:buFontTx/>
              <a:buChar char="•"/>
            </a:pPr>
            <a:endParaRPr lang="en-US" b="1">
              <a:solidFill>
                <a:schemeClr val="bg1"/>
              </a:solidFill>
              <a:latin typeface="Arial" charset="0"/>
            </a:endParaRPr>
          </a:p>
          <a:p>
            <a:pPr eaLnBrk="1" hangingPunct="1">
              <a:spcBef>
                <a:spcPct val="20000"/>
              </a:spcBef>
            </a:pPr>
            <a:r>
              <a:rPr lang="en-US" b="1">
                <a:solidFill>
                  <a:schemeClr val="bg1"/>
                </a:solidFill>
                <a:latin typeface="Arial" charset="0"/>
              </a:rPr>
              <a:t>Nov / Dec	Heavier rains and cooler weather</a:t>
            </a:r>
          </a:p>
        </p:txBody>
      </p:sp>
      <p:sp>
        <p:nvSpPr>
          <p:cNvPr id="4" name="TextBox 3"/>
          <p:cNvSpPr txBox="1"/>
          <p:nvPr/>
        </p:nvSpPr>
        <p:spPr>
          <a:xfrm>
            <a:off x="8100392"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95400" y="381000"/>
            <a:ext cx="6553200" cy="838200"/>
          </a:xfrm>
          <a:gradFill rotWithShape="0">
            <a:gsLst>
              <a:gs pos="0">
                <a:srgbClr val="767600"/>
              </a:gs>
              <a:gs pos="50000">
                <a:srgbClr val="FFFF00"/>
              </a:gs>
              <a:gs pos="100000">
                <a:srgbClr val="767600"/>
              </a:gs>
            </a:gsLst>
            <a:lin ang="5400000" scaled="1"/>
          </a:gradFill>
        </p:spPr>
        <p:txBody>
          <a:bodyPr/>
          <a:lstStyle/>
          <a:p>
            <a:pPr eaLnBrk="1" hangingPunct="1"/>
            <a:r>
              <a:rPr lang="en-US" sz="4000" b="1">
                <a:solidFill>
                  <a:schemeClr val="tx1"/>
                </a:solidFill>
                <a:latin typeface="Arial" charset="0"/>
                <a:cs typeface="Times New Roman" charset="0"/>
              </a:rPr>
              <a:t>Climate</a:t>
            </a:r>
          </a:p>
        </p:txBody>
      </p:sp>
      <p:sp>
        <p:nvSpPr>
          <p:cNvPr id="63491" name="Text Box 5"/>
          <p:cNvSpPr txBox="1">
            <a:spLocks noChangeArrowheads="1"/>
          </p:cNvSpPr>
          <p:nvPr/>
        </p:nvSpPr>
        <p:spPr bwMode="auto">
          <a:xfrm>
            <a:off x="152400" y="1522413"/>
            <a:ext cx="8931275"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6850" indent="-196850"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lnSpc>
                <a:spcPct val="90000"/>
              </a:lnSpc>
              <a:spcBef>
                <a:spcPct val="20000"/>
              </a:spcBef>
              <a:buFontTx/>
              <a:buChar char="•"/>
            </a:pPr>
            <a:r>
              <a:rPr lang="en-US" b="1">
                <a:solidFill>
                  <a:schemeClr val="bg1"/>
                </a:solidFill>
                <a:latin typeface="Arial" charset="0"/>
              </a:rPr>
              <a:t>All along the Mediterranean coastline, the lands have a climate which are almost tropical.</a:t>
            </a:r>
          </a:p>
          <a:p>
            <a:pPr eaLnBrk="1" hangingPunct="1">
              <a:lnSpc>
                <a:spcPct val="90000"/>
              </a:lnSpc>
              <a:spcBef>
                <a:spcPct val="20000"/>
              </a:spcBef>
              <a:buFontTx/>
              <a:buChar char="•"/>
            </a:pPr>
            <a:endParaRPr lang="en-US" b="1">
              <a:solidFill>
                <a:schemeClr val="bg1"/>
              </a:solidFill>
              <a:latin typeface="Arial" charset="0"/>
            </a:endParaRPr>
          </a:p>
          <a:p>
            <a:pPr eaLnBrk="1" hangingPunct="1">
              <a:lnSpc>
                <a:spcPct val="90000"/>
              </a:lnSpc>
              <a:spcBef>
                <a:spcPct val="20000"/>
              </a:spcBef>
              <a:buFontTx/>
              <a:buChar char="•"/>
            </a:pPr>
            <a:r>
              <a:rPr lang="en-US" b="1">
                <a:solidFill>
                  <a:schemeClr val="bg1"/>
                </a:solidFill>
                <a:latin typeface="Arial" charset="0"/>
              </a:rPr>
              <a:t>Canaan enjoys sunny blue skies from the beginning of May to the end of September with little or no interruption.</a:t>
            </a:r>
          </a:p>
          <a:p>
            <a:pPr eaLnBrk="1" hangingPunct="1">
              <a:lnSpc>
                <a:spcPct val="90000"/>
              </a:lnSpc>
              <a:spcBef>
                <a:spcPct val="20000"/>
              </a:spcBef>
              <a:buFontTx/>
              <a:buChar char="•"/>
            </a:pPr>
            <a:endParaRPr lang="en-US" b="1">
              <a:solidFill>
                <a:schemeClr val="bg1"/>
              </a:solidFill>
              <a:latin typeface="Arial" charset="0"/>
            </a:endParaRPr>
          </a:p>
          <a:p>
            <a:pPr eaLnBrk="1" hangingPunct="1">
              <a:lnSpc>
                <a:spcPct val="90000"/>
              </a:lnSpc>
              <a:spcBef>
                <a:spcPct val="20000"/>
              </a:spcBef>
              <a:buFontTx/>
              <a:buChar char="•"/>
            </a:pPr>
            <a:r>
              <a:rPr lang="en-US" b="1">
                <a:solidFill>
                  <a:schemeClr val="bg1"/>
                </a:solidFill>
                <a:latin typeface="Arial" charset="0"/>
              </a:rPr>
              <a:t>The winters are wet and summers hot and dry. Because of these seasonal contrasts in Canaan, snow falls on the mountains and tropical fruits ripen in the plains.</a:t>
            </a:r>
          </a:p>
          <a:p>
            <a:pPr eaLnBrk="1" hangingPunct="1">
              <a:lnSpc>
                <a:spcPct val="90000"/>
              </a:lnSpc>
              <a:spcBef>
                <a:spcPct val="20000"/>
              </a:spcBef>
              <a:buFontTx/>
              <a:buChar char="•"/>
            </a:pPr>
            <a:endParaRPr lang="en-US" b="1">
              <a:solidFill>
                <a:schemeClr val="bg1"/>
              </a:solidFill>
              <a:latin typeface="Arial" charset="0"/>
            </a:endParaRPr>
          </a:p>
          <a:p>
            <a:pPr eaLnBrk="1" hangingPunct="1">
              <a:lnSpc>
                <a:spcPct val="90000"/>
              </a:lnSpc>
              <a:spcBef>
                <a:spcPct val="20000"/>
              </a:spcBef>
              <a:buFontTx/>
              <a:buChar char="•"/>
            </a:pPr>
            <a:r>
              <a:rPr lang="en-US" b="1">
                <a:solidFill>
                  <a:schemeClr val="bg1"/>
                </a:solidFill>
                <a:latin typeface="Arial" charset="0"/>
              </a:rPr>
              <a:t>Mount Hermon, which is 40 miles north of the Sea of Galilee, towers 9000 feet above sea level, has white snow caps all year round.</a:t>
            </a:r>
            <a:endParaRPr lang="en-US"/>
          </a:p>
        </p:txBody>
      </p:sp>
      <p:sp>
        <p:nvSpPr>
          <p:cNvPr id="4" name="TextBox 3"/>
          <p:cNvSpPr txBox="1"/>
          <p:nvPr/>
        </p:nvSpPr>
        <p:spPr>
          <a:xfrm>
            <a:off x="8100392"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295400" y="381000"/>
            <a:ext cx="6553200" cy="838200"/>
          </a:xfrm>
          <a:gradFill rotWithShape="0">
            <a:gsLst>
              <a:gs pos="0">
                <a:srgbClr val="767600"/>
              </a:gs>
              <a:gs pos="50000">
                <a:srgbClr val="FFFF00"/>
              </a:gs>
              <a:gs pos="100000">
                <a:srgbClr val="767600"/>
              </a:gs>
            </a:gsLst>
            <a:lin ang="5400000" scaled="1"/>
          </a:gradFill>
        </p:spPr>
        <p:txBody>
          <a:bodyPr/>
          <a:lstStyle/>
          <a:p>
            <a:pPr eaLnBrk="1" hangingPunct="1"/>
            <a:r>
              <a:rPr lang="en-US" sz="4000" b="1">
                <a:solidFill>
                  <a:schemeClr val="tx1"/>
                </a:solidFill>
                <a:latin typeface="Arial" charset="0"/>
                <a:cs typeface="Times New Roman" charset="0"/>
              </a:rPr>
              <a:t>Climate</a:t>
            </a:r>
          </a:p>
        </p:txBody>
      </p:sp>
      <p:sp>
        <p:nvSpPr>
          <p:cNvPr id="65539" name="Text Box 3"/>
          <p:cNvSpPr txBox="1">
            <a:spLocks noChangeArrowheads="1"/>
          </p:cNvSpPr>
          <p:nvPr/>
        </p:nvSpPr>
        <p:spPr bwMode="auto">
          <a:xfrm>
            <a:off x="152400" y="1522413"/>
            <a:ext cx="8931275" cy="486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6850" indent="-196850"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lnSpc>
                <a:spcPct val="90000"/>
              </a:lnSpc>
              <a:spcBef>
                <a:spcPct val="20000"/>
              </a:spcBef>
              <a:buFontTx/>
              <a:buChar char="•"/>
            </a:pPr>
            <a:r>
              <a:rPr lang="en-US" b="1" dirty="0">
                <a:solidFill>
                  <a:schemeClr val="bg1"/>
                </a:solidFill>
                <a:latin typeface="Arial" charset="0"/>
              </a:rPr>
              <a:t>It rains far more in the mountains then in the plains.</a:t>
            </a:r>
          </a:p>
          <a:p>
            <a:pPr eaLnBrk="1" hangingPunct="1">
              <a:lnSpc>
                <a:spcPct val="90000"/>
              </a:lnSpc>
              <a:spcBef>
                <a:spcPct val="20000"/>
              </a:spcBef>
              <a:buFontTx/>
              <a:buChar char="•"/>
            </a:pPr>
            <a:endParaRPr lang="en-US" b="1" dirty="0">
              <a:solidFill>
                <a:schemeClr val="bg1"/>
              </a:solidFill>
              <a:latin typeface="Arial" charset="0"/>
            </a:endParaRPr>
          </a:p>
          <a:p>
            <a:pPr eaLnBrk="1" hangingPunct="1">
              <a:lnSpc>
                <a:spcPct val="90000"/>
              </a:lnSpc>
              <a:spcBef>
                <a:spcPct val="20000"/>
              </a:spcBef>
              <a:buFontTx/>
              <a:buChar char="•"/>
            </a:pPr>
            <a:r>
              <a:rPr lang="en-US" b="1" dirty="0">
                <a:solidFill>
                  <a:schemeClr val="bg1"/>
                </a:solidFill>
                <a:latin typeface="Arial" charset="0"/>
              </a:rPr>
              <a:t>Due to the rift, which is the long straight land trench of the Jordan valley, the city of Jericho receives very little rainfall (about 4 inches annually) while Jerusalem, only 15 miles to the west, has about 20 inches of annual rainfall.</a:t>
            </a:r>
          </a:p>
          <a:p>
            <a:pPr eaLnBrk="1" hangingPunct="1">
              <a:lnSpc>
                <a:spcPct val="90000"/>
              </a:lnSpc>
              <a:spcBef>
                <a:spcPct val="20000"/>
              </a:spcBef>
            </a:pPr>
            <a:endParaRPr lang="en-US" b="1" dirty="0">
              <a:solidFill>
                <a:schemeClr val="bg1"/>
              </a:solidFill>
              <a:latin typeface="Arial" charset="0"/>
            </a:endParaRPr>
          </a:p>
          <a:p>
            <a:pPr eaLnBrk="1" hangingPunct="1">
              <a:lnSpc>
                <a:spcPct val="90000"/>
              </a:lnSpc>
              <a:spcBef>
                <a:spcPct val="20000"/>
              </a:spcBef>
              <a:buFontTx/>
              <a:buChar char="•"/>
            </a:pPr>
            <a:r>
              <a:rPr lang="en-US" b="1" dirty="0">
                <a:solidFill>
                  <a:schemeClr val="bg1"/>
                </a:solidFill>
                <a:latin typeface="Arial" charset="0"/>
              </a:rPr>
              <a:t>Rainfall in Israel has never been consistent. Sometimes there were very wet winters while other times had famines and drought.</a:t>
            </a:r>
          </a:p>
          <a:p>
            <a:pPr eaLnBrk="1" hangingPunct="1">
              <a:lnSpc>
                <a:spcPct val="90000"/>
              </a:lnSpc>
              <a:spcBef>
                <a:spcPct val="20000"/>
              </a:spcBef>
              <a:buFontTx/>
              <a:buChar char="•"/>
            </a:pPr>
            <a:endParaRPr lang="en-US" b="1" dirty="0">
              <a:solidFill>
                <a:schemeClr val="bg1"/>
              </a:solidFill>
              <a:latin typeface="Arial" charset="0"/>
            </a:endParaRPr>
          </a:p>
          <a:p>
            <a:pPr eaLnBrk="1" hangingPunct="1">
              <a:lnSpc>
                <a:spcPct val="90000"/>
              </a:lnSpc>
              <a:spcBef>
                <a:spcPct val="20000"/>
              </a:spcBef>
              <a:buFontTx/>
              <a:buChar char="•"/>
            </a:pPr>
            <a:r>
              <a:rPr lang="en-US" b="1" dirty="0">
                <a:solidFill>
                  <a:schemeClr val="bg1"/>
                </a:solidFill>
                <a:latin typeface="Arial" charset="0"/>
              </a:rPr>
              <a:t>This fluctuation has long taught God</a:t>
            </a:r>
            <a:r>
              <a:rPr lang="fr-FR" altLang="ja-JP" b="1" dirty="0">
                <a:solidFill>
                  <a:schemeClr val="bg1"/>
                </a:solidFill>
                <a:latin typeface="Arial" charset="0"/>
              </a:rPr>
              <a:t>'</a:t>
            </a:r>
            <a:r>
              <a:rPr lang="en-US" b="1" dirty="0">
                <a:solidFill>
                  <a:schemeClr val="bg1"/>
                </a:solidFill>
                <a:latin typeface="Arial" charset="0"/>
              </a:rPr>
              <a:t>s people to depend on Him.</a:t>
            </a:r>
          </a:p>
        </p:txBody>
      </p:sp>
      <p:sp>
        <p:nvSpPr>
          <p:cNvPr id="5" name="TextBox 4"/>
          <p:cNvSpPr txBox="1"/>
          <p:nvPr/>
        </p:nvSpPr>
        <p:spPr>
          <a:xfrm>
            <a:off x="8100392"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838200" y="381000"/>
            <a:ext cx="73152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Work</a:t>
            </a:r>
          </a:p>
        </p:txBody>
      </p:sp>
      <p:sp>
        <p:nvSpPr>
          <p:cNvPr id="51203" name="Text Box 3"/>
          <p:cNvSpPr txBox="1">
            <a:spLocks noChangeArrowheads="1"/>
          </p:cNvSpPr>
          <p:nvPr/>
        </p:nvSpPr>
        <p:spPr bwMode="auto">
          <a:xfrm>
            <a:off x="609600" y="2514600"/>
            <a:ext cx="42672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266700" indent="-266700" eaLnBrk="1" hangingPunct="1">
              <a:spcBef>
                <a:spcPct val="50000"/>
              </a:spcBef>
              <a:buFontTx/>
              <a:buChar char="•"/>
            </a:pPr>
            <a:r>
              <a:rPr lang="en-US" sz="3200" dirty="0">
                <a:solidFill>
                  <a:schemeClr val="bg1"/>
                </a:solidFill>
                <a:latin typeface="Arial" charset="0"/>
              </a:rPr>
              <a:t>Two main ways to make a living:</a:t>
            </a:r>
          </a:p>
          <a:p>
            <a:pPr lvl="1" eaLnBrk="1" hangingPunct="1">
              <a:spcBef>
                <a:spcPct val="50000"/>
              </a:spcBef>
              <a:buFontTx/>
              <a:buChar char="–"/>
            </a:pPr>
            <a:r>
              <a:rPr lang="en-US" sz="3200" dirty="0">
                <a:solidFill>
                  <a:schemeClr val="bg1"/>
                </a:solidFill>
                <a:latin typeface="Arial" charset="0"/>
                <a:ea typeface="ＭＳ Ｐゴシック" charset="0"/>
              </a:rPr>
              <a:t>Agriculture</a:t>
            </a:r>
          </a:p>
          <a:p>
            <a:pPr lvl="1" eaLnBrk="1" hangingPunct="1">
              <a:spcBef>
                <a:spcPct val="50000"/>
              </a:spcBef>
              <a:buFontTx/>
              <a:buChar char="–"/>
            </a:pPr>
            <a:r>
              <a:rPr lang="en-US" sz="3200" dirty="0">
                <a:solidFill>
                  <a:schemeClr val="bg1"/>
                </a:solidFill>
                <a:latin typeface="Arial" charset="0"/>
                <a:ea typeface="ＭＳ Ｐゴシック" charset="0"/>
              </a:rPr>
              <a:t>Shepherding</a:t>
            </a:r>
          </a:p>
          <a:p>
            <a:pPr eaLnBrk="1" hangingPunct="1">
              <a:spcBef>
                <a:spcPct val="50000"/>
              </a:spcBef>
            </a:pPr>
            <a:endParaRPr lang="en-US" sz="3200" dirty="0">
              <a:solidFill>
                <a:schemeClr val="bg1"/>
              </a:solidFill>
              <a:latin typeface="Arial" charset="0"/>
            </a:endParaRPr>
          </a:p>
        </p:txBody>
      </p:sp>
      <p:sp>
        <p:nvSpPr>
          <p:cNvPr id="51204" name="Line 4"/>
          <p:cNvSpPr>
            <a:spLocks noChangeShapeType="1"/>
          </p:cNvSpPr>
          <p:nvPr/>
        </p:nvSpPr>
        <p:spPr bwMode="auto">
          <a:xfrm flipV="1">
            <a:off x="3810000" y="2819400"/>
            <a:ext cx="1447800" cy="1219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1205" name="Line 5"/>
          <p:cNvSpPr>
            <a:spLocks noChangeShapeType="1"/>
          </p:cNvSpPr>
          <p:nvPr/>
        </p:nvSpPr>
        <p:spPr bwMode="auto">
          <a:xfrm>
            <a:off x="3810000" y="4876800"/>
            <a:ext cx="1524000" cy="685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51206" name="Picture 6" descr="SHEEP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4343400"/>
            <a:ext cx="3429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Ripening Whea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17526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1207"/>
                                        </p:tgtEl>
                                        <p:attrNameLst>
                                          <p:attrName>style.visibility</p:attrName>
                                        </p:attrNameLst>
                                      </p:cBhvr>
                                      <p:to>
                                        <p:strVal val="visible"/>
                                      </p:to>
                                    </p:set>
                                    <p:anim calcmode="lin" valueType="num">
                                      <p:cBhvr additive="base">
                                        <p:cTn id="17" dur="500" fill="hold"/>
                                        <p:tgtEl>
                                          <p:spTgt spid="51207"/>
                                        </p:tgtEl>
                                        <p:attrNameLst>
                                          <p:attrName>ppt_x</p:attrName>
                                        </p:attrNameLst>
                                      </p:cBhvr>
                                      <p:tavLst>
                                        <p:tav tm="0">
                                          <p:val>
                                            <p:strVal val="0-#ppt_w/2"/>
                                          </p:val>
                                        </p:tav>
                                        <p:tav tm="100000">
                                          <p:val>
                                            <p:strVal val="#ppt_x"/>
                                          </p:val>
                                        </p:tav>
                                      </p:tavLst>
                                    </p:anim>
                                    <p:anim calcmode="lin" valueType="num">
                                      <p:cBhvr additive="base">
                                        <p:cTn id="18" dur="500" fill="hold"/>
                                        <p:tgtEl>
                                          <p:spTgt spid="5120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1205"/>
                                        </p:tgtEl>
                                        <p:attrNameLst>
                                          <p:attrName>style.visibility</p:attrName>
                                        </p:attrNameLst>
                                      </p:cBhvr>
                                      <p:to>
                                        <p:strVal val="visible"/>
                                      </p:to>
                                    </p:set>
                                    <p:anim calcmode="lin" valueType="num">
                                      <p:cBhvr additive="base">
                                        <p:cTn id="23" dur="500" fill="hold"/>
                                        <p:tgtEl>
                                          <p:spTgt spid="51205"/>
                                        </p:tgtEl>
                                        <p:attrNameLst>
                                          <p:attrName>ppt_x</p:attrName>
                                        </p:attrNameLst>
                                      </p:cBhvr>
                                      <p:tavLst>
                                        <p:tav tm="0">
                                          <p:val>
                                            <p:strVal val="0-#ppt_w/2"/>
                                          </p:val>
                                        </p:tav>
                                        <p:tav tm="100000">
                                          <p:val>
                                            <p:strVal val="#ppt_x"/>
                                          </p:val>
                                        </p:tav>
                                      </p:tavLst>
                                    </p:anim>
                                    <p:anim calcmode="lin" valueType="num">
                                      <p:cBhvr additive="base">
                                        <p:cTn id="24" dur="500" fill="hold"/>
                                        <p:tgtEl>
                                          <p:spTgt spid="5120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1206"/>
                                        </p:tgtEl>
                                        <p:attrNameLst>
                                          <p:attrName>style.visibility</p:attrName>
                                        </p:attrNameLst>
                                      </p:cBhvr>
                                      <p:to>
                                        <p:strVal val="visible"/>
                                      </p:to>
                                    </p:set>
                                    <p:anim calcmode="lin" valueType="num">
                                      <p:cBhvr additive="base">
                                        <p:cTn id="27" dur="500" fill="hold"/>
                                        <p:tgtEl>
                                          <p:spTgt spid="51206"/>
                                        </p:tgtEl>
                                        <p:attrNameLst>
                                          <p:attrName>ppt_x</p:attrName>
                                        </p:attrNameLst>
                                      </p:cBhvr>
                                      <p:tavLst>
                                        <p:tav tm="0">
                                          <p:val>
                                            <p:strVal val="0-#ppt_w/2"/>
                                          </p:val>
                                        </p:tav>
                                        <p:tav tm="100000">
                                          <p:val>
                                            <p:strVal val="#ppt_x"/>
                                          </p:val>
                                        </p:tav>
                                      </p:tavLst>
                                    </p:anim>
                                    <p:anim calcmode="lin" valueType="num">
                                      <p:cBhvr additive="base">
                                        <p:cTn id="28" dur="500" fill="hold"/>
                                        <p:tgtEl>
                                          <p:spTgt spid="512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nimBg="1"/>
      <p:bldP spid="512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Agriculture</a:t>
            </a: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69636" name="Text Box 4"/>
          <p:cNvSpPr txBox="1">
            <a:spLocks noChangeArrowheads="1"/>
          </p:cNvSpPr>
          <p:nvPr/>
        </p:nvSpPr>
        <p:spPr bwMode="auto">
          <a:xfrm>
            <a:off x="1295400" y="16002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buFontTx/>
              <a:buChar char="•"/>
            </a:pPr>
            <a:r>
              <a:rPr lang="en-US" sz="3200">
                <a:solidFill>
                  <a:schemeClr val="bg1"/>
                </a:solidFill>
                <a:latin typeface="Arial" charset="0"/>
              </a:rPr>
              <a:t> The Gezer Calendar</a:t>
            </a:r>
          </a:p>
        </p:txBody>
      </p:sp>
      <p:graphicFrame>
        <p:nvGraphicFramePr>
          <p:cNvPr id="52229" name="Group 5"/>
          <p:cNvGraphicFramePr>
            <a:graphicFrameLocks noGrp="1"/>
          </p:cNvGraphicFramePr>
          <p:nvPr/>
        </p:nvGraphicFramePr>
        <p:xfrm>
          <a:off x="762000" y="2438400"/>
          <a:ext cx="7696200" cy="3886200"/>
        </p:xfrm>
        <a:graphic>
          <a:graphicData uri="http://schemas.openxmlformats.org/drawingml/2006/table">
            <a:tbl>
              <a:tblPr/>
              <a:tblGrid>
                <a:gridCol w="5334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The two months are olive harvest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Sep/Oct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The two months are planting grain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Nov/Dec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The two months are late planting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Jan/Feb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The month is hoeing up of flax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Mar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The month is barley harvest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Apr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The month is harvest and festivity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May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The two months are vine tending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Jun/Jul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3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The month is summer fruit</a:t>
                      </a:r>
                      <a:r>
                        <a:rPr kumimoji="0" lang="en-US" sz="2400" b="0" i="0" u="none" strike="noStrike" cap="none" normalizeH="0" baseline="0">
                          <a:ln>
                            <a:noFill/>
                          </a:ln>
                          <a:solidFill>
                            <a:schemeClr val="tx1"/>
                          </a:solidFill>
                          <a:effectLst/>
                          <a:latin typeface="Arial" charset="0"/>
                          <a:ea typeface="Times New Roman" charset="0"/>
                          <a:cs typeface="Times New Roman"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Times New Roman" charset="0"/>
                          <a:cs typeface="Times New Roman" charset="0"/>
                        </a:rPr>
                        <a:t>Au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6" name="TextBox 5"/>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Agriculture</a:t>
            </a: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rgbClr val="000000"/>
              </a:solidFill>
            </a:endParaRPr>
          </a:p>
        </p:txBody>
      </p:sp>
      <p:sp>
        <p:nvSpPr>
          <p:cNvPr id="6" name="TextBox 5"/>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rgbClr val="FFFFFF"/>
                </a:solidFill>
                <a:effectLst>
                  <a:outerShdw blurRad="38100" dist="38100" dir="2700000" algn="tl">
                    <a:srgbClr val="808080"/>
                  </a:outerShdw>
                </a:effectLst>
                <a:latin typeface="Arial" charset="0"/>
                <a:cs typeface="Arial" charset="0"/>
              </a:rPr>
              <a:t>158c</a:t>
            </a:r>
          </a:p>
        </p:txBody>
      </p:sp>
      <p:pic>
        <p:nvPicPr>
          <p:cNvPr id="2" name="Picture 1" descr="Vineyard &amp; Temple Institute.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366961" y="1161431"/>
            <a:ext cx="3975101" cy="6349999"/>
          </a:xfrm>
          <a:prstGeom prst="rect">
            <a:avLst/>
          </a:prstGeom>
        </p:spPr>
      </p:pic>
      <p:sp>
        <p:nvSpPr>
          <p:cNvPr id="8" name="Text Box 4"/>
          <p:cNvSpPr txBox="1">
            <a:spLocks noChangeArrowheads="1"/>
          </p:cNvSpPr>
          <p:nvPr/>
        </p:nvSpPr>
        <p:spPr bwMode="auto">
          <a:xfrm>
            <a:off x="2771800" y="1556792"/>
            <a:ext cx="6312024" cy="526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a:r>
              <a:rPr lang="en-US" sz="2800" b="1" dirty="0">
                <a:solidFill>
                  <a:srgbClr val="FFFFFF"/>
                </a:solidFill>
                <a:effectLst>
                  <a:glow rad="292100">
                    <a:schemeClr val="tx1">
                      <a:alpha val="96000"/>
                    </a:schemeClr>
                  </a:glow>
                </a:effectLst>
                <a:latin typeface="Arial"/>
                <a:cs typeface="Arial"/>
              </a:rPr>
              <a:t>Isa. 5:1 </a:t>
            </a:r>
            <a:r>
              <a:rPr lang="en-US" b="1" dirty="0">
                <a:solidFill>
                  <a:srgbClr val="FFFFFF"/>
                </a:solidFill>
                <a:effectLst>
                  <a:glow rad="292100">
                    <a:srgbClr val="000000">
                      <a:alpha val="96000"/>
                    </a:srgbClr>
                  </a:glow>
                </a:effectLst>
                <a:latin typeface="Arial"/>
                <a:cs typeface="Arial"/>
              </a:rPr>
              <a:t>NLT</a:t>
            </a:r>
            <a:r>
              <a:rPr lang="en-US" sz="2800" b="1" dirty="0">
                <a:solidFill>
                  <a:srgbClr val="FFFFFF"/>
                </a:solidFill>
                <a:effectLst>
                  <a:glow rad="292100">
                    <a:schemeClr val="tx1">
                      <a:alpha val="96000"/>
                    </a:schemeClr>
                  </a:glow>
                </a:effectLst>
                <a:latin typeface="Arial"/>
                <a:cs typeface="Arial"/>
              </a:rPr>
              <a:t>    “Now I will sing for the one I love, a song about his vineyard: </a:t>
            </a:r>
          </a:p>
          <a:p>
            <a:pPr algn="r"/>
            <a:r>
              <a:rPr lang="en-US" sz="2800" b="1" dirty="0">
                <a:solidFill>
                  <a:srgbClr val="FFFFFF"/>
                </a:solidFill>
                <a:effectLst>
                  <a:glow rad="292100">
                    <a:schemeClr val="tx1">
                      <a:alpha val="96000"/>
                    </a:schemeClr>
                  </a:glow>
                </a:effectLst>
                <a:latin typeface="Arial"/>
                <a:cs typeface="Arial"/>
              </a:rPr>
              <a:t>	 My beloved had a vineyard on a rich and fertile hill. </a:t>
            </a:r>
            <a:r>
              <a:rPr lang="en-US" sz="2800" b="1" baseline="30000" dirty="0">
                <a:solidFill>
                  <a:srgbClr val="FFFFFF"/>
                </a:solidFill>
                <a:effectLst>
                  <a:glow rad="292100">
                    <a:schemeClr val="tx1">
                      <a:alpha val="96000"/>
                    </a:schemeClr>
                  </a:glow>
                </a:effectLst>
                <a:latin typeface="Arial"/>
                <a:cs typeface="Arial"/>
              </a:rPr>
              <a:t>2</a:t>
            </a:r>
            <a:r>
              <a:rPr lang="en-US" sz="2800" b="1" dirty="0">
                <a:solidFill>
                  <a:srgbClr val="FFFFFF"/>
                </a:solidFill>
                <a:effectLst>
                  <a:glow rad="292100">
                    <a:schemeClr val="tx1">
                      <a:alpha val="96000"/>
                    </a:schemeClr>
                  </a:glow>
                </a:effectLst>
                <a:latin typeface="Arial"/>
                <a:cs typeface="Arial"/>
              </a:rPr>
              <a:t>He plowed the land, cleared its stones, and planted it with the best vines.  In the middle he built a </a:t>
            </a:r>
            <a:r>
              <a:rPr lang="en-US" sz="2800" b="1" dirty="0">
                <a:solidFill>
                  <a:srgbClr val="FFFF00"/>
                </a:solidFill>
                <a:effectLst>
                  <a:glow rad="292100">
                    <a:schemeClr val="tx1">
                      <a:alpha val="96000"/>
                    </a:schemeClr>
                  </a:glow>
                </a:effectLst>
                <a:latin typeface="Arial"/>
                <a:cs typeface="Arial"/>
              </a:rPr>
              <a:t>watchtower</a:t>
            </a:r>
            <a:r>
              <a:rPr lang="en-US" sz="2800" b="1" dirty="0">
                <a:solidFill>
                  <a:srgbClr val="FFFFFF"/>
                </a:solidFill>
                <a:effectLst>
                  <a:glow rad="292100">
                    <a:schemeClr val="tx1">
                      <a:alpha val="96000"/>
                    </a:schemeClr>
                  </a:glow>
                </a:effectLst>
                <a:latin typeface="Arial"/>
                <a:cs typeface="Arial"/>
              </a:rPr>
              <a:t> and carved a winepress in the nearby rocks. Then he waited for a harvest of sweet grapes, but the grapes that grew were bitter. “</a:t>
            </a:r>
          </a:p>
        </p:txBody>
      </p:sp>
      <p:sp>
        <p:nvSpPr>
          <p:cNvPr id="69636" name="Text Box 4"/>
          <p:cNvSpPr txBox="1">
            <a:spLocks noChangeArrowheads="1"/>
          </p:cNvSpPr>
          <p:nvPr/>
        </p:nvSpPr>
        <p:spPr bwMode="auto">
          <a:xfrm>
            <a:off x="107504" y="1628800"/>
            <a:ext cx="26642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0" hangingPunct="0">
              <a:defRPr sz="2800" b="1">
                <a:solidFill>
                  <a:srgbClr val="FFFFFF"/>
                </a:solidFill>
                <a:effectLst>
                  <a:glow rad="292100">
                    <a:schemeClr val="tx1">
                      <a:alpha val="96000"/>
                    </a:schemeClr>
                  </a:glow>
                </a:effectLst>
                <a:latin typeface="Arial"/>
                <a:cs typeface="Arial"/>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en-US" sz="3200" dirty="0"/>
              <a:t>Vineyard </a:t>
            </a:r>
            <a:r>
              <a:rPr lang="en-US" sz="3200" dirty="0">
                <a:solidFill>
                  <a:srgbClr val="FFFF00"/>
                </a:solidFill>
              </a:rPr>
              <a:t>Watchtower</a:t>
            </a:r>
          </a:p>
        </p:txBody>
      </p:sp>
    </p:spTree>
    <p:extLst>
      <p:ext uri="{BB962C8B-B14F-4D97-AF65-F5344CB8AC3E}">
        <p14:creationId xmlns:p14="http://schemas.microsoft.com/office/powerpoint/2010/main" val="206488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Agriculture</a:t>
            </a: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rgbClr val="000000"/>
              </a:solidFill>
            </a:endParaRPr>
          </a:p>
        </p:txBody>
      </p:sp>
      <p:sp>
        <p:nvSpPr>
          <p:cNvPr id="6" name="TextBox 5"/>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rgbClr val="FFFFFF"/>
                </a:solidFill>
                <a:effectLst>
                  <a:outerShdw blurRad="38100" dist="38100" dir="2700000" algn="tl">
                    <a:srgbClr val="808080"/>
                  </a:outerShdw>
                </a:effectLst>
                <a:latin typeface="Arial" charset="0"/>
                <a:cs typeface="Arial" charset="0"/>
              </a:rPr>
              <a:t>158c</a:t>
            </a:r>
          </a:p>
        </p:txBody>
      </p:sp>
      <p:pic>
        <p:nvPicPr>
          <p:cNvPr id="3" name="Picture 2" descr="Vineyard &amp; Temple Institute.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900182" y="1412187"/>
            <a:ext cx="3337373" cy="5066744"/>
          </a:xfrm>
          <a:prstGeom prst="rect">
            <a:avLst/>
          </a:prstGeom>
        </p:spPr>
      </p:pic>
      <p:sp>
        <p:nvSpPr>
          <p:cNvPr id="12" name="Text Box 4"/>
          <p:cNvSpPr txBox="1">
            <a:spLocks noChangeArrowheads="1"/>
          </p:cNvSpPr>
          <p:nvPr/>
        </p:nvSpPr>
        <p:spPr bwMode="auto">
          <a:xfrm>
            <a:off x="2915816" y="1628800"/>
            <a:ext cx="6096000" cy="526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a:r>
              <a:rPr lang="en-US" sz="2800" b="1" dirty="0">
                <a:solidFill>
                  <a:srgbClr val="FFFFFF"/>
                </a:solidFill>
                <a:effectLst>
                  <a:glow rad="292100">
                    <a:schemeClr val="tx1">
                      <a:alpha val="96000"/>
                    </a:schemeClr>
                  </a:glow>
                </a:effectLst>
                <a:latin typeface="Arial"/>
                <a:cs typeface="Arial"/>
              </a:rPr>
              <a:t>Isa. 63:2 </a:t>
            </a:r>
            <a:r>
              <a:rPr lang="en-US" b="1" dirty="0">
                <a:solidFill>
                  <a:srgbClr val="FFFFFF"/>
                </a:solidFill>
                <a:effectLst>
                  <a:glow rad="292100">
                    <a:schemeClr val="tx1">
                      <a:alpha val="96000"/>
                    </a:schemeClr>
                  </a:glow>
                </a:effectLst>
                <a:latin typeface="Arial"/>
                <a:cs typeface="Arial"/>
              </a:rPr>
              <a:t>NLT</a:t>
            </a:r>
            <a:r>
              <a:rPr lang="en-US" sz="2800" b="1" dirty="0">
                <a:solidFill>
                  <a:srgbClr val="FFFFFF"/>
                </a:solidFill>
                <a:effectLst>
                  <a:glow rad="292100">
                    <a:schemeClr val="tx1">
                      <a:alpha val="96000"/>
                    </a:schemeClr>
                  </a:glow>
                </a:effectLst>
                <a:latin typeface="Arial"/>
                <a:cs typeface="Arial"/>
              </a:rPr>
              <a:t>   	 “Why are your clothes so red, as if you have been treading out grapes? </a:t>
            </a:r>
            <a:r>
              <a:rPr lang="en-US" sz="2800" b="1" baseline="30000" dirty="0">
                <a:solidFill>
                  <a:srgbClr val="FFFFFF"/>
                </a:solidFill>
                <a:effectLst>
                  <a:glow rad="292100">
                    <a:schemeClr val="tx1">
                      <a:alpha val="96000"/>
                    </a:schemeClr>
                  </a:glow>
                </a:effectLst>
                <a:latin typeface="Arial"/>
                <a:cs typeface="Arial"/>
              </a:rPr>
              <a:t>3</a:t>
            </a:r>
            <a:r>
              <a:rPr lang="en-US" sz="2800" b="1" dirty="0">
                <a:solidFill>
                  <a:srgbClr val="FFFFFF"/>
                </a:solidFill>
                <a:effectLst>
                  <a:glow rad="292100">
                    <a:schemeClr val="tx1">
                      <a:alpha val="96000"/>
                    </a:schemeClr>
                  </a:glow>
                </a:effectLst>
                <a:latin typeface="Arial"/>
                <a:cs typeface="Arial"/>
              </a:rPr>
              <a:t>’I have been treading the winepress alone; no one was there to help me. In my anger I have trampled my enemies as if they were grapes.  In my fury I have trampled my foes. Their blood has stained my clothes. </a:t>
            </a:r>
            <a:r>
              <a:rPr lang="en-US" sz="2800" b="1" baseline="30000" dirty="0">
                <a:solidFill>
                  <a:srgbClr val="FFFFFF"/>
                </a:solidFill>
                <a:effectLst>
                  <a:glow rad="292100">
                    <a:schemeClr val="tx1">
                      <a:alpha val="96000"/>
                    </a:schemeClr>
                  </a:glow>
                </a:effectLst>
                <a:latin typeface="Arial"/>
                <a:cs typeface="Arial"/>
              </a:rPr>
              <a:t>4</a:t>
            </a:r>
            <a:r>
              <a:rPr lang="en-US" sz="2800" b="1" dirty="0">
                <a:solidFill>
                  <a:srgbClr val="FFFFFF"/>
                </a:solidFill>
                <a:effectLst>
                  <a:glow rad="292100">
                    <a:schemeClr val="tx1">
                      <a:alpha val="96000"/>
                    </a:schemeClr>
                  </a:glow>
                </a:effectLst>
                <a:latin typeface="Arial"/>
                <a:cs typeface="Arial"/>
              </a:rPr>
              <a:t>For the time has come for me to avenge my people, to ransom them from their oppressors.’” </a:t>
            </a:r>
          </a:p>
        </p:txBody>
      </p:sp>
      <p:sp>
        <p:nvSpPr>
          <p:cNvPr id="69636" name="Text Box 4"/>
          <p:cNvSpPr txBox="1">
            <a:spLocks noChangeArrowheads="1"/>
          </p:cNvSpPr>
          <p:nvPr/>
        </p:nvSpPr>
        <p:spPr bwMode="auto">
          <a:xfrm>
            <a:off x="144016" y="1556792"/>
            <a:ext cx="28438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0" hangingPunct="0">
              <a:defRPr sz="2800" b="1">
                <a:solidFill>
                  <a:srgbClr val="FFFFFF"/>
                </a:solidFill>
                <a:effectLst>
                  <a:glow rad="292100">
                    <a:schemeClr val="tx1">
                      <a:alpha val="96000"/>
                    </a:schemeClr>
                  </a:glow>
                </a:effectLst>
                <a:latin typeface="Arial"/>
                <a:cs typeface="Arial"/>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en-US" sz="3200" dirty="0"/>
              <a:t>Treading Grapes</a:t>
            </a:r>
          </a:p>
        </p:txBody>
      </p:sp>
    </p:spTree>
    <p:extLst>
      <p:ext uri="{BB962C8B-B14F-4D97-AF65-F5344CB8AC3E}">
        <p14:creationId xmlns:p14="http://schemas.microsoft.com/office/powerpoint/2010/main" val="11686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Agriculture</a:t>
            </a: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rgbClr val="000000"/>
              </a:solidFill>
            </a:endParaRPr>
          </a:p>
        </p:txBody>
      </p:sp>
      <p:sp>
        <p:nvSpPr>
          <p:cNvPr id="69636" name="Text Box 4"/>
          <p:cNvSpPr txBox="1">
            <a:spLocks noChangeArrowheads="1"/>
          </p:cNvSpPr>
          <p:nvPr/>
        </p:nvSpPr>
        <p:spPr bwMode="auto">
          <a:xfrm>
            <a:off x="1295400" y="16002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355600" indent="-355600" eaLnBrk="1" hangingPunct="1">
              <a:spcBef>
                <a:spcPct val="50000"/>
              </a:spcBef>
              <a:buFontTx/>
              <a:buChar char="•"/>
            </a:pPr>
            <a:r>
              <a:rPr lang="en-US" sz="3200" dirty="0">
                <a:solidFill>
                  <a:srgbClr val="FFFFFF"/>
                </a:solidFill>
                <a:latin typeface="Arial" charset="0"/>
              </a:rPr>
              <a:t>Grape Treading</a:t>
            </a:r>
          </a:p>
        </p:txBody>
      </p:sp>
      <p:sp>
        <p:nvSpPr>
          <p:cNvPr id="6" name="TextBox 5"/>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rgbClr val="FFFFFF"/>
                </a:solidFill>
                <a:effectLst>
                  <a:outerShdw blurRad="38100" dist="38100" dir="2700000" algn="tl">
                    <a:srgbClr val="808080"/>
                  </a:outerShdw>
                </a:effectLst>
                <a:latin typeface="Arial" charset="0"/>
                <a:cs typeface="Arial" charset="0"/>
              </a:rPr>
              <a:t>158c</a:t>
            </a:r>
          </a:p>
        </p:txBody>
      </p:sp>
      <p:pic>
        <p:nvPicPr>
          <p:cNvPr id="9" name="Picture 8" descr="Vineyard &amp; Temple Institute.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951105" y="1685807"/>
            <a:ext cx="3196582" cy="5098792"/>
          </a:xfrm>
          <a:prstGeom prst="rect">
            <a:avLst/>
          </a:prstGeom>
        </p:spPr>
      </p:pic>
      <p:sp>
        <p:nvSpPr>
          <p:cNvPr id="10" name="Text Box 4"/>
          <p:cNvSpPr txBox="1">
            <a:spLocks noChangeArrowheads="1"/>
          </p:cNvSpPr>
          <p:nvPr/>
        </p:nvSpPr>
        <p:spPr bwMode="auto">
          <a:xfrm>
            <a:off x="5148064" y="2276872"/>
            <a:ext cx="381642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r>
              <a:rPr lang="en-US" sz="2800" b="1" dirty="0">
                <a:solidFill>
                  <a:srgbClr val="FFFFFF"/>
                </a:solidFill>
                <a:effectLst>
                  <a:glow rad="292100">
                    <a:srgbClr val="000000">
                      <a:alpha val="96000"/>
                    </a:srgbClr>
                  </a:glow>
                </a:effectLst>
                <a:latin typeface="Arial"/>
                <a:cs typeface="Arial"/>
              </a:rPr>
              <a:t>Joel 3:13 </a:t>
            </a:r>
            <a:r>
              <a:rPr lang="en-US" b="1" dirty="0">
                <a:solidFill>
                  <a:srgbClr val="FFFFFF"/>
                </a:solidFill>
                <a:effectLst>
                  <a:glow rad="292100">
                    <a:schemeClr val="tx1">
                      <a:alpha val="96000"/>
                    </a:schemeClr>
                  </a:glow>
                </a:effectLst>
                <a:latin typeface="Arial"/>
                <a:cs typeface="Arial"/>
              </a:rPr>
              <a:t>NLT</a:t>
            </a:r>
            <a:r>
              <a:rPr lang="en-US" sz="2800" b="1" dirty="0">
                <a:solidFill>
                  <a:srgbClr val="FFFFFF"/>
                </a:solidFill>
                <a:effectLst>
                  <a:glow rad="292100">
                    <a:srgbClr val="000000">
                      <a:alpha val="96000"/>
                    </a:srgbClr>
                  </a:glow>
                </a:effectLst>
                <a:latin typeface="Arial"/>
                <a:cs typeface="Arial"/>
              </a:rPr>
              <a:t>	 “Swing the sickle, for the harvest is ripe.  Come, tread the grapes, for the winepress is full. The storage vats are overflowing with the wickedness of these people.” </a:t>
            </a:r>
          </a:p>
        </p:txBody>
      </p:sp>
    </p:spTree>
    <p:extLst>
      <p:ext uri="{BB962C8B-B14F-4D97-AF65-F5344CB8AC3E}">
        <p14:creationId xmlns:p14="http://schemas.microsoft.com/office/powerpoint/2010/main" val="106136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heep"/>
          <p:cNvPicPr>
            <a:picLocks noGrp="1" noChangeAspect="1" noChangeArrowheads="1"/>
          </p:cNvPicPr>
          <p:nvPr>
            <p:ph sz="half" idx="2"/>
          </p:nvPr>
        </p:nvPicPr>
        <p:blipFill>
          <a:blip r:embed="rId3" cstate="screen">
            <a:lum bright="12000"/>
            <a:extLst>
              <a:ext uri="{28A0092B-C50C-407E-A947-70E740481C1C}">
                <a14:useLocalDpi xmlns:a14="http://schemas.microsoft.com/office/drawing/2010/main"/>
              </a:ext>
            </a:extLst>
          </a:blip>
          <a:srcRect/>
          <a:stretch>
            <a:fillRect/>
          </a:stretch>
        </p:blipFill>
        <p:spPr>
          <a:xfrm>
            <a:off x="0" y="0"/>
            <a:ext cx="9144000" cy="6858000"/>
          </a:xfrm>
          <a:noFill/>
        </p:spPr>
      </p:pic>
      <p:sp>
        <p:nvSpPr>
          <p:cNvPr id="16387" name="Rectangle 3"/>
          <p:cNvSpPr>
            <a:spLocks noGrp="1" noChangeArrowheads="1"/>
          </p:cNvSpPr>
          <p:nvPr>
            <p:ph type="body" sz="half" idx="1"/>
          </p:nvPr>
        </p:nvSpPr>
        <p:spPr>
          <a:xfrm>
            <a:off x="1371600" y="1524000"/>
            <a:ext cx="6248400" cy="5105400"/>
          </a:xfrm>
          <a:solidFill>
            <a:schemeClr val="bg1">
              <a:alpha val="50195"/>
            </a:schemeClr>
          </a:solidFill>
        </p:spPr>
        <p:txBody>
          <a:bodyPr/>
          <a:lstStyle/>
          <a:p>
            <a:pPr eaLnBrk="1" hangingPunct="1">
              <a:lnSpc>
                <a:spcPct val="125000"/>
              </a:lnSpc>
            </a:pPr>
            <a:r>
              <a:rPr lang="en-US" sz="2800" b="1" dirty="0">
                <a:latin typeface="Arial" charset="0"/>
                <a:cs typeface="Times New Roman" charset="0"/>
              </a:rPr>
              <a:t>What is rural life?</a:t>
            </a:r>
          </a:p>
          <a:p>
            <a:pPr eaLnBrk="1" hangingPunct="1">
              <a:lnSpc>
                <a:spcPct val="125000"/>
              </a:lnSpc>
            </a:pPr>
            <a:r>
              <a:rPr lang="en-US" sz="2800" b="1" dirty="0">
                <a:latin typeface="Arial" charset="0"/>
                <a:cs typeface="Times New Roman" charset="0"/>
              </a:rPr>
              <a:t>Geography and its effects</a:t>
            </a:r>
          </a:p>
          <a:p>
            <a:pPr eaLnBrk="1" hangingPunct="1">
              <a:lnSpc>
                <a:spcPct val="125000"/>
              </a:lnSpc>
            </a:pPr>
            <a:r>
              <a:rPr lang="en-US" sz="2800" b="1" dirty="0">
                <a:latin typeface="Arial" charset="0"/>
                <a:cs typeface="Times New Roman" charset="0"/>
              </a:rPr>
              <a:t>Work</a:t>
            </a:r>
          </a:p>
          <a:p>
            <a:pPr eaLnBrk="1" hangingPunct="1">
              <a:lnSpc>
                <a:spcPct val="125000"/>
              </a:lnSpc>
            </a:pPr>
            <a:r>
              <a:rPr lang="en-US" sz="2800" b="1" dirty="0">
                <a:latin typeface="Arial" charset="0"/>
                <a:cs typeface="Times New Roman" charset="0"/>
              </a:rPr>
              <a:t>Housing</a:t>
            </a:r>
          </a:p>
          <a:p>
            <a:pPr eaLnBrk="1" hangingPunct="1">
              <a:lnSpc>
                <a:spcPct val="125000"/>
              </a:lnSpc>
            </a:pPr>
            <a:r>
              <a:rPr lang="en-US" sz="2800" b="1" dirty="0">
                <a:latin typeface="Arial" charset="0"/>
                <a:cs typeface="Times New Roman" charset="0"/>
              </a:rPr>
              <a:t>Family Life</a:t>
            </a:r>
          </a:p>
          <a:p>
            <a:pPr eaLnBrk="1" hangingPunct="1">
              <a:lnSpc>
                <a:spcPct val="125000"/>
              </a:lnSpc>
            </a:pPr>
            <a:r>
              <a:rPr lang="en-US" sz="2800" b="1" dirty="0">
                <a:latin typeface="Arial" charset="0"/>
                <a:cs typeface="Times New Roman" charset="0"/>
              </a:rPr>
              <a:t>Hospitality</a:t>
            </a:r>
          </a:p>
          <a:p>
            <a:pPr eaLnBrk="1" hangingPunct="1">
              <a:lnSpc>
                <a:spcPct val="125000"/>
              </a:lnSpc>
            </a:pPr>
            <a:r>
              <a:rPr lang="en-US" sz="2800" b="1" dirty="0">
                <a:latin typeface="Arial" charset="0"/>
                <a:cs typeface="Times New Roman" charset="0"/>
              </a:rPr>
              <a:t>Journeys and Travels</a:t>
            </a:r>
          </a:p>
          <a:p>
            <a:pPr eaLnBrk="1" hangingPunct="1">
              <a:lnSpc>
                <a:spcPct val="125000"/>
              </a:lnSpc>
              <a:buClr>
                <a:schemeClr val="tx1"/>
              </a:buClr>
            </a:pPr>
            <a:r>
              <a:rPr lang="en-US" sz="2800" b="1" dirty="0">
                <a:latin typeface="Arial" charset="0"/>
                <a:cs typeface="Times New Roman" charset="0"/>
              </a:rPr>
              <a:t>Applications</a:t>
            </a:r>
            <a:endParaRPr lang="en-US" sz="2800" b="1" dirty="0">
              <a:latin typeface="Times New Roman" charset="0"/>
              <a:cs typeface="Times New Roman" charset="0"/>
            </a:endParaRPr>
          </a:p>
        </p:txBody>
      </p:sp>
      <p:sp>
        <p:nvSpPr>
          <p:cNvPr id="16386" name="Rectangle 2"/>
          <p:cNvSpPr>
            <a:spLocks noGrp="1" noChangeArrowheads="1"/>
          </p:cNvSpPr>
          <p:nvPr>
            <p:ph type="title"/>
          </p:nvPr>
        </p:nvSpPr>
        <p:spPr>
          <a:xfrm>
            <a:off x="685800" y="152400"/>
            <a:ext cx="7772400" cy="1143000"/>
          </a:xfrm>
          <a:solidFill>
            <a:schemeClr val="bg1">
              <a:alpha val="50195"/>
            </a:schemeClr>
          </a:solidFill>
        </p:spPr>
        <p:txBody>
          <a:bodyPr/>
          <a:lstStyle/>
          <a:p>
            <a:pPr eaLnBrk="1" hangingPunct="1"/>
            <a:r>
              <a:rPr lang="en-US" b="1">
                <a:latin typeface="Arial" charset="0"/>
                <a:cs typeface="Times New Roman" charset="0"/>
              </a:rPr>
              <a:t>Presentation 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ssolve">
                                      <p:cBhvr>
                                        <p:cTn id="7" dur="500"/>
                                        <p:tgtEl>
                                          <p:spTgt spid="1638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387">
                                            <p:bg/>
                                          </p:spTgt>
                                        </p:tgtEl>
                                        <p:attrNameLst>
                                          <p:attrName>style.visibility</p:attrName>
                                        </p:attrNameLst>
                                      </p:cBhvr>
                                      <p:to>
                                        <p:strVal val="visible"/>
                                      </p:to>
                                    </p:set>
                                    <p:animEffect transition="in" filter="dissolve">
                                      <p:cBhvr>
                                        <p:cTn id="10" dur="500"/>
                                        <p:tgtEl>
                                          <p:spTgt spid="16387">
                                            <p:bg/>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387">
                                            <p:txEl>
                                              <p:pRg st="0" end="0"/>
                                            </p:txEl>
                                          </p:spTgt>
                                        </p:tgtEl>
                                        <p:attrNameLst>
                                          <p:attrName>style.visibility</p:attrName>
                                        </p:attrNameLst>
                                      </p:cBhvr>
                                      <p:to>
                                        <p:strVal val="visible"/>
                                      </p:to>
                                    </p:set>
                                    <p:animEffect transition="in" filter="dissolve">
                                      <p:cBhvr>
                                        <p:cTn id="15" dur="500"/>
                                        <p:tgtEl>
                                          <p:spTgt spid="1638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387">
                                            <p:txEl>
                                              <p:pRg st="1" end="1"/>
                                            </p:txEl>
                                          </p:spTgt>
                                        </p:tgtEl>
                                        <p:attrNameLst>
                                          <p:attrName>style.visibility</p:attrName>
                                        </p:attrNameLst>
                                      </p:cBhvr>
                                      <p:to>
                                        <p:strVal val="visible"/>
                                      </p:to>
                                    </p:set>
                                    <p:animEffect transition="in" filter="dissolve">
                                      <p:cBhvr>
                                        <p:cTn id="20" dur="500"/>
                                        <p:tgtEl>
                                          <p:spTgt spid="1638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387">
                                            <p:txEl>
                                              <p:pRg st="2" end="2"/>
                                            </p:txEl>
                                          </p:spTgt>
                                        </p:tgtEl>
                                        <p:attrNameLst>
                                          <p:attrName>style.visibility</p:attrName>
                                        </p:attrNameLst>
                                      </p:cBhvr>
                                      <p:to>
                                        <p:strVal val="visible"/>
                                      </p:to>
                                    </p:set>
                                    <p:animEffect transition="in" filter="dissolve">
                                      <p:cBhvr>
                                        <p:cTn id="25" dur="500"/>
                                        <p:tgtEl>
                                          <p:spTgt spid="1638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6387">
                                            <p:txEl>
                                              <p:pRg st="3" end="3"/>
                                            </p:txEl>
                                          </p:spTgt>
                                        </p:tgtEl>
                                        <p:attrNameLst>
                                          <p:attrName>style.visibility</p:attrName>
                                        </p:attrNameLst>
                                      </p:cBhvr>
                                      <p:to>
                                        <p:strVal val="visible"/>
                                      </p:to>
                                    </p:set>
                                    <p:animEffect transition="in" filter="dissolve">
                                      <p:cBhvr>
                                        <p:cTn id="30" dur="500"/>
                                        <p:tgtEl>
                                          <p:spTgt spid="1638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6387">
                                            <p:txEl>
                                              <p:pRg st="4" end="4"/>
                                            </p:txEl>
                                          </p:spTgt>
                                        </p:tgtEl>
                                        <p:attrNameLst>
                                          <p:attrName>style.visibility</p:attrName>
                                        </p:attrNameLst>
                                      </p:cBhvr>
                                      <p:to>
                                        <p:strVal val="visible"/>
                                      </p:to>
                                    </p:set>
                                    <p:animEffect transition="in" filter="dissolve">
                                      <p:cBhvr>
                                        <p:cTn id="35" dur="500"/>
                                        <p:tgtEl>
                                          <p:spTgt spid="1638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6387">
                                            <p:txEl>
                                              <p:pRg st="5" end="5"/>
                                            </p:txEl>
                                          </p:spTgt>
                                        </p:tgtEl>
                                        <p:attrNameLst>
                                          <p:attrName>style.visibility</p:attrName>
                                        </p:attrNameLst>
                                      </p:cBhvr>
                                      <p:to>
                                        <p:strVal val="visible"/>
                                      </p:to>
                                    </p:set>
                                    <p:animEffect transition="in" filter="dissolve">
                                      <p:cBhvr>
                                        <p:cTn id="40" dur="500"/>
                                        <p:tgtEl>
                                          <p:spTgt spid="1638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6387">
                                            <p:txEl>
                                              <p:pRg st="6" end="6"/>
                                            </p:txEl>
                                          </p:spTgt>
                                        </p:tgtEl>
                                        <p:attrNameLst>
                                          <p:attrName>style.visibility</p:attrName>
                                        </p:attrNameLst>
                                      </p:cBhvr>
                                      <p:to>
                                        <p:strVal val="visible"/>
                                      </p:to>
                                    </p:set>
                                    <p:animEffect transition="in" filter="dissolve">
                                      <p:cBhvr>
                                        <p:cTn id="45" dur="500"/>
                                        <p:tgtEl>
                                          <p:spTgt spid="16387">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6387">
                                            <p:txEl>
                                              <p:pRg st="7" end="7"/>
                                            </p:txEl>
                                          </p:spTgt>
                                        </p:tgtEl>
                                        <p:attrNameLst>
                                          <p:attrName>style.visibility</p:attrName>
                                        </p:attrNameLst>
                                      </p:cBhvr>
                                      <p:to>
                                        <p:strVal val="visible"/>
                                      </p:to>
                                    </p:set>
                                    <p:animEffect transition="in" filter="dissolve">
                                      <p:cBhvr>
                                        <p:cTn id="50" dur="500"/>
                                        <p:tgtEl>
                                          <p:spTgt spid="16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P spid="1638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Agriculture</a:t>
            </a:r>
          </a:p>
        </p:txBody>
      </p:sp>
      <p:sp>
        <p:nvSpPr>
          <p:cNvPr id="7168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53252" name="Text Box 4"/>
          <p:cNvSpPr txBox="1">
            <a:spLocks noChangeArrowheads="1"/>
          </p:cNvSpPr>
          <p:nvPr/>
        </p:nvSpPr>
        <p:spPr bwMode="auto">
          <a:xfrm>
            <a:off x="395536" y="2279774"/>
            <a:ext cx="45365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266700" indent="-266700" eaLnBrk="1" hangingPunct="1">
              <a:spcBef>
                <a:spcPct val="50000"/>
              </a:spcBef>
              <a:buFontTx/>
              <a:buChar char="•"/>
            </a:pPr>
            <a:r>
              <a:rPr lang="en-US" sz="3200" dirty="0">
                <a:solidFill>
                  <a:schemeClr val="bg1"/>
                </a:solidFill>
                <a:latin typeface="Arial" charset="0"/>
              </a:rPr>
              <a:t>The two most important grain crops:</a:t>
            </a:r>
            <a:endParaRPr lang="en-US" sz="3200" dirty="0">
              <a:solidFill>
                <a:schemeClr val="bg1"/>
              </a:solidFill>
              <a:latin typeface="Arial" charset="0"/>
              <a:ea typeface="ＭＳ Ｐゴシック" charset="0"/>
            </a:endParaRPr>
          </a:p>
        </p:txBody>
      </p:sp>
      <p:pic>
        <p:nvPicPr>
          <p:cNvPr id="53253" name="Picture 5" descr="Whe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1600200"/>
            <a:ext cx="2743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Barle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4114800"/>
            <a:ext cx="2819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Line 7"/>
          <p:cNvSpPr>
            <a:spLocks noChangeShapeType="1"/>
          </p:cNvSpPr>
          <p:nvPr/>
        </p:nvSpPr>
        <p:spPr bwMode="auto">
          <a:xfrm flipV="1">
            <a:off x="2699792" y="3501008"/>
            <a:ext cx="2337048" cy="72008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3256" name="Line 8"/>
          <p:cNvSpPr>
            <a:spLocks noChangeShapeType="1"/>
          </p:cNvSpPr>
          <p:nvPr/>
        </p:nvSpPr>
        <p:spPr bwMode="auto">
          <a:xfrm>
            <a:off x="2699792" y="5373216"/>
            <a:ext cx="2177008" cy="570384"/>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3257" name="Text Box 9"/>
          <p:cNvSpPr txBox="1">
            <a:spLocks noChangeArrowheads="1"/>
          </p:cNvSpPr>
          <p:nvPr/>
        </p:nvSpPr>
        <p:spPr bwMode="auto">
          <a:xfrm>
            <a:off x="539552" y="4941168"/>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Times New Roman" charset="0"/>
                <a:ea typeface="ＭＳ Ｐゴシック" charset="0"/>
                <a:cs typeface="Times New Roman" charset="0"/>
              </a:defRPr>
            </a:lvl1pPr>
            <a:lvl2pPr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lvl="1" eaLnBrk="1" hangingPunct="1">
              <a:spcBef>
                <a:spcPct val="50000"/>
              </a:spcBef>
              <a:buFontTx/>
              <a:buChar char="–"/>
            </a:pPr>
            <a:r>
              <a:rPr lang="en-US" sz="3200" dirty="0">
                <a:solidFill>
                  <a:schemeClr val="bg1"/>
                </a:solidFill>
                <a:latin typeface="Arial" charset="0"/>
                <a:ea typeface="ＭＳ Ｐゴシック" charset="0"/>
              </a:rPr>
              <a:t> Barley</a:t>
            </a:r>
          </a:p>
        </p:txBody>
      </p:sp>
      <p:sp>
        <p:nvSpPr>
          <p:cNvPr id="10" name="TextBox 9"/>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158c</a:t>
            </a:r>
          </a:p>
        </p:txBody>
      </p:sp>
      <p:sp>
        <p:nvSpPr>
          <p:cNvPr id="11" name="Text Box 4"/>
          <p:cNvSpPr txBox="1">
            <a:spLocks noChangeArrowheads="1"/>
          </p:cNvSpPr>
          <p:nvPr/>
        </p:nvSpPr>
        <p:spPr bwMode="auto">
          <a:xfrm>
            <a:off x="1043608" y="3924344"/>
            <a:ext cx="3312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r>
              <a:rPr lang="en-US" sz="3200" dirty="0">
                <a:solidFill>
                  <a:schemeClr val="bg1"/>
                </a:solidFill>
                <a:latin typeface="Arial" charset="0"/>
              </a:rPr>
              <a:t>–</a:t>
            </a:r>
            <a:r>
              <a:rPr lang="en-US" sz="3200" dirty="0">
                <a:solidFill>
                  <a:schemeClr val="bg1"/>
                </a:solidFill>
                <a:latin typeface="Arial" charset="0"/>
                <a:ea typeface="ＭＳ Ｐゴシック" charset="0"/>
              </a:rPr>
              <a:t>Wheat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0-#ppt_w/2"/>
                                          </p:val>
                                        </p:tav>
                                        <p:tav tm="100000">
                                          <p:val>
                                            <p:strVal val="#ppt_x"/>
                                          </p:val>
                                        </p:tav>
                                      </p:tavLst>
                                    </p:anim>
                                    <p:anim calcmode="lin" valueType="num">
                                      <p:cBhvr additive="base">
                                        <p:cTn id="8" dur="5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3255"/>
                                        </p:tgtEl>
                                        <p:attrNameLst>
                                          <p:attrName>style.visibility</p:attrName>
                                        </p:attrNameLst>
                                      </p:cBhvr>
                                      <p:to>
                                        <p:strVal val="visible"/>
                                      </p:to>
                                    </p:set>
                                    <p:anim calcmode="lin" valueType="num">
                                      <p:cBhvr additive="base">
                                        <p:cTn id="17" dur="500" fill="hold"/>
                                        <p:tgtEl>
                                          <p:spTgt spid="53255"/>
                                        </p:tgtEl>
                                        <p:attrNameLst>
                                          <p:attrName>ppt_x</p:attrName>
                                        </p:attrNameLst>
                                      </p:cBhvr>
                                      <p:tavLst>
                                        <p:tav tm="0">
                                          <p:val>
                                            <p:strVal val="0-#ppt_w/2"/>
                                          </p:val>
                                        </p:tav>
                                        <p:tav tm="100000">
                                          <p:val>
                                            <p:strVal val="#ppt_x"/>
                                          </p:val>
                                        </p:tav>
                                      </p:tavLst>
                                    </p:anim>
                                    <p:anim calcmode="lin" valueType="num">
                                      <p:cBhvr additive="base">
                                        <p:cTn id="18" dur="500" fill="hold"/>
                                        <p:tgtEl>
                                          <p:spTgt spid="5325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3253"/>
                                        </p:tgtEl>
                                        <p:attrNameLst>
                                          <p:attrName>style.visibility</p:attrName>
                                        </p:attrNameLst>
                                      </p:cBhvr>
                                      <p:to>
                                        <p:strVal val="visible"/>
                                      </p:to>
                                    </p:set>
                                    <p:anim calcmode="lin" valueType="num">
                                      <p:cBhvr additive="base">
                                        <p:cTn id="21" dur="500" fill="hold"/>
                                        <p:tgtEl>
                                          <p:spTgt spid="53253"/>
                                        </p:tgtEl>
                                        <p:attrNameLst>
                                          <p:attrName>ppt_x</p:attrName>
                                        </p:attrNameLst>
                                      </p:cBhvr>
                                      <p:tavLst>
                                        <p:tav tm="0">
                                          <p:val>
                                            <p:strVal val="0-#ppt_w/2"/>
                                          </p:val>
                                        </p:tav>
                                        <p:tav tm="100000">
                                          <p:val>
                                            <p:strVal val="#ppt_x"/>
                                          </p:val>
                                        </p:tav>
                                      </p:tavLst>
                                    </p:anim>
                                    <p:anim calcmode="lin" valueType="num">
                                      <p:cBhvr additive="base">
                                        <p:cTn id="22" dur="500" fill="hold"/>
                                        <p:tgtEl>
                                          <p:spTgt spid="5325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3257"/>
                                        </p:tgtEl>
                                        <p:attrNameLst>
                                          <p:attrName>style.visibility</p:attrName>
                                        </p:attrNameLst>
                                      </p:cBhvr>
                                      <p:to>
                                        <p:strVal val="visible"/>
                                      </p:to>
                                    </p:set>
                                    <p:anim calcmode="lin" valueType="num">
                                      <p:cBhvr additive="base">
                                        <p:cTn id="27" dur="500" fill="hold"/>
                                        <p:tgtEl>
                                          <p:spTgt spid="53257"/>
                                        </p:tgtEl>
                                        <p:attrNameLst>
                                          <p:attrName>ppt_x</p:attrName>
                                        </p:attrNameLst>
                                      </p:cBhvr>
                                      <p:tavLst>
                                        <p:tav tm="0">
                                          <p:val>
                                            <p:strVal val="0-#ppt_w/2"/>
                                          </p:val>
                                        </p:tav>
                                        <p:tav tm="100000">
                                          <p:val>
                                            <p:strVal val="#ppt_x"/>
                                          </p:val>
                                        </p:tav>
                                      </p:tavLst>
                                    </p:anim>
                                    <p:anim calcmode="lin" valueType="num">
                                      <p:cBhvr additive="base">
                                        <p:cTn id="28" dur="500" fill="hold"/>
                                        <p:tgtEl>
                                          <p:spTgt spid="5325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3256"/>
                                        </p:tgtEl>
                                        <p:attrNameLst>
                                          <p:attrName>style.visibility</p:attrName>
                                        </p:attrNameLst>
                                      </p:cBhvr>
                                      <p:to>
                                        <p:strVal val="visible"/>
                                      </p:to>
                                    </p:set>
                                    <p:anim calcmode="lin" valueType="num">
                                      <p:cBhvr additive="base">
                                        <p:cTn id="31" dur="500" fill="hold"/>
                                        <p:tgtEl>
                                          <p:spTgt spid="53256"/>
                                        </p:tgtEl>
                                        <p:attrNameLst>
                                          <p:attrName>ppt_x</p:attrName>
                                        </p:attrNameLst>
                                      </p:cBhvr>
                                      <p:tavLst>
                                        <p:tav tm="0">
                                          <p:val>
                                            <p:strVal val="0-#ppt_w/2"/>
                                          </p:val>
                                        </p:tav>
                                        <p:tav tm="100000">
                                          <p:val>
                                            <p:strVal val="#ppt_x"/>
                                          </p:val>
                                        </p:tav>
                                      </p:tavLst>
                                    </p:anim>
                                    <p:anim calcmode="lin" valueType="num">
                                      <p:cBhvr additive="base">
                                        <p:cTn id="32" dur="500" fill="hold"/>
                                        <p:tgtEl>
                                          <p:spTgt spid="5325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53254"/>
                                        </p:tgtEl>
                                        <p:attrNameLst>
                                          <p:attrName>style.visibility</p:attrName>
                                        </p:attrNameLst>
                                      </p:cBhvr>
                                      <p:to>
                                        <p:strVal val="visible"/>
                                      </p:to>
                                    </p:set>
                                    <p:anim calcmode="lin" valueType="num">
                                      <p:cBhvr additive="base">
                                        <p:cTn id="35" dur="500" fill="hold"/>
                                        <p:tgtEl>
                                          <p:spTgt spid="53254"/>
                                        </p:tgtEl>
                                        <p:attrNameLst>
                                          <p:attrName>ppt_x</p:attrName>
                                        </p:attrNameLst>
                                      </p:cBhvr>
                                      <p:tavLst>
                                        <p:tav tm="0">
                                          <p:val>
                                            <p:strVal val="0-#ppt_w/2"/>
                                          </p:val>
                                        </p:tav>
                                        <p:tav tm="100000">
                                          <p:val>
                                            <p:strVal val="#ppt_x"/>
                                          </p:val>
                                        </p:tav>
                                      </p:tavLst>
                                    </p:anim>
                                    <p:anim calcmode="lin" valueType="num">
                                      <p:cBhvr additive="base">
                                        <p:cTn id="36"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5" grpId="0" animBg="1"/>
      <p:bldP spid="53256" grpId="0" animBg="1"/>
      <p:bldP spid="53257" grpId="0" autoUpdateAnimBg="0"/>
      <p:bldP spid="1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381000"/>
            <a:ext cx="74676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Agriculture</a:t>
            </a:r>
          </a:p>
        </p:txBody>
      </p:sp>
      <p:sp>
        <p:nvSpPr>
          <p:cNvPr id="7373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chemeClr val="bg1"/>
              </a:solidFill>
            </a:endParaRPr>
          </a:p>
        </p:txBody>
      </p:sp>
      <p:graphicFrame>
        <p:nvGraphicFramePr>
          <p:cNvPr id="54276" name="Group 4"/>
          <p:cNvGraphicFramePr>
            <a:graphicFrameLocks noGrp="1"/>
          </p:cNvGraphicFramePr>
          <p:nvPr/>
        </p:nvGraphicFramePr>
        <p:xfrm>
          <a:off x="457200" y="2819400"/>
          <a:ext cx="8305800" cy="3246438"/>
        </p:xfrm>
        <a:graphic>
          <a:graphicData uri="http://schemas.openxmlformats.org/drawingml/2006/table">
            <a:tbl>
              <a:tblPr/>
              <a:tblGrid>
                <a:gridCol w="1409700">
                  <a:extLst>
                    <a:ext uri="{9D8B030D-6E8A-4147-A177-3AD203B41FA5}">
                      <a16:colId xmlns:a16="http://schemas.microsoft.com/office/drawing/2014/main" val="20000"/>
                    </a:ext>
                  </a:extLst>
                </a:gridCol>
                <a:gridCol w="1722438">
                  <a:extLst>
                    <a:ext uri="{9D8B030D-6E8A-4147-A177-3AD203B41FA5}">
                      <a16:colId xmlns:a16="http://schemas.microsoft.com/office/drawing/2014/main" val="20001"/>
                    </a:ext>
                  </a:extLst>
                </a:gridCol>
                <a:gridCol w="1958975">
                  <a:extLst>
                    <a:ext uri="{9D8B030D-6E8A-4147-A177-3AD203B41FA5}">
                      <a16:colId xmlns:a16="http://schemas.microsoft.com/office/drawing/2014/main" val="20002"/>
                    </a:ext>
                  </a:extLst>
                </a:gridCol>
                <a:gridCol w="3214687">
                  <a:extLst>
                    <a:ext uri="{9D8B030D-6E8A-4147-A177-3AD203B41FA5}">
                      <a16:colId xmlns:a16="http://schemas.microsoft.com/office/drawing/2014/main" val="20003"/>
                    </a:ext>
                  </a:extLst>
                </a:gridCol>
              </a:tblGrid>
              <a:tr h="625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Times New Roman" charset="0"/>
                          <a:cs typeface="Times New Roman" charset="0"/>
                        </a:rPr>
                        <a:t>AUTUMN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Times New Roman" charset="0"/>
                          <a:cs typeface="Times New Roman" charset="0"/>
                        </a:rPr>
                        <a:t>WINTER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Times New Roman" charset="0"/>
                          <a:cs typeface="Times New Roman" charset="0"/>
                        </a:rPr>
                        <a:t>SPRING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Times New Roman" charset="0"/>
                          <a:cs typeface="Times New Roman" charset="0"/>
                        </a:rPr>
                        <a:t>SUMMER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0075">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Times New Roman" charset="0"/>
                          <a:cs typeface="Times New Roman" charset="0"/>
                        </a:rPr>
                        <a:t>   OCT  NOV  DEC  JAN  FEB  MAR  APR  MAY  JUN JUL AUG SEP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06045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Times New Roman" charset="0"/>
                          <a:cs typeface="Times New Roman" charset="0"/>
                        </a:rPr>
                        <a:t>Early       Wet Season       Latter         Summer Dry Season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Times New Roman" charset="0"/>
                          <a:cs typeface="Times New Roman" charset="0"/>
                        </a:rPr>
                        <a:t>Rains                                 Rains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0438">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Times New Roman" charset="0"/>
                          <a:cs typeface="Times New Roman" charset="0"/>
                        </a:rPr>
                        <a:t>Ploughing + Planting         Growing         Reaping (Harvesting)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3750" name="Line 23"/>
          <p:cNvSpPr>
            <a:spLocks noChangeShapeType="1"/>
          </p:cNvSpPr>
          <p:nvPr/>
        </p:nvSpPr>
        <p:spPr bwMode="auto">
          <a:xfrm flipH="1">
            <a:off x="1219200" y="39624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3751" name="Line 24"/>
          <p:cNvSpPr>
            <a:spLocks noChangeShapeType="1"/>
          </p:cNvSpPr>
          <p:nvPr/>
        </p:nvSpPr>
        <p:spPr bwMode="auto">
          <a:xfrm flipH="1">
            <a:off x="1143000" y="42672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3752" name="Line 25"/>
          <p:cNvSpPr>
            <a:spLocks noChangeShapeType="1"/>
          </p:cNvSpPr>
          <p:nvPr/>
        </p:nvSpPr>
        <p:spPr bwMode="auto">
          <a:xfrm flipH="1">
            <a:off x="4267200" y="42672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3753" name="Line 26"/>
          <p:cNvSpPr>
            <a:spLocks noChangeShapeType="1"/>
          </p:cNvSpPr>
          <p:nvPr/>
        </p:nvSpPr>
        <p:spPr bwMode="auto">
          <a:xfrm>
            <a:off x="7162800" y="4267200"/>
            <a:ext cx="1524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3754" name="Line 27"/>
          <p:cNvSpPr>
            <a:spLocks noChangeShapeType="1"/>
          </p:cNvSpPr>
          <p:nvPr/>
        </p:nvSpPr>
        <p:spPr bwMode="auto">
          <a:xfrm>
            <a:off x="3048000" y="42672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3755" name="Line 28"/>
          <p:cNvSpPr>
            <a:spLocks noChangeShapeType="1"/>
          </p:cNvSpPr>
          <p:nvPr/>
        </p:nvSpPr>
        <p:spPr bwMode="auto">
          <a:xfrm>
            <a:off x="4495800" y="53340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3756" name="Line 29"/>
          <p:cNvSpPr>
            <a:spLocks noChangeShapeType="1"/>
          </p:cNvSpPr>
          <p:nvPr/>
        </p:nvSpPr>
        <p:spPr bwMode="auto">
          <a:xfrm flipH="1">
            <a:off x="3048000" y="53340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3757" name="Text Box 30"/>
          <p:cNvSpPr txBox="1">
            <a:spLocks noChangeArrowheads="1"/>
          </p:cNvSpPr>
          <p:nvPr/>
        </p:nvSpPr>
        <p:spPr bwMode="auto">
          <a:xfrm>
            <a:off x="533400" y="1858963"/>
            <a:ext cx="8153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buFontTx/>
              <a:buChar char="•"/>
            </a:pPr>
            <a:r>
              <a:rPr lang="en-US" sz="3200">
                <a:solidFill>
                  <a:schemeClr val="bg1"/>
                </a:solidFill>
                <a:latin typeface="Arial" charset="0"/>
              </a:rPr>
              <a:t> The different agriculture / farming seasons</a:t>
            </a:r>
          </a:p>
        </p:txBody>
      </p:sp>
      <p:sp>
        <p:nvSpPr>
          <p:cNvPr id="13" name="TextBox 12"/>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en-US" altLang="en-US" sz="3600" b="1">
                <a:latin typeface="Arial" pitchFamily="34" charset="0"/>
                <a:cs typeface="Arial" pitchFamily="34" charset="0"/>
              </a:rPr>
              <a:t>Harvests Lasted Apr-Nov</a:t>
            </a:r>
          </a:p>
        </p:txBody>
      </p:sp>
      <p:sp>
        <p:nvSpPr>
          <p:cNvPr id="210949" name="Text Box 5"/>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183</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aphicFrame>
        <p:nvGraphicFramePr>
          <p:cNvPr id="3" name="Table 2"/>
          <p:cNvGraphicFramePr>
            <a:graphicFrameLocks noGrp="1"/>
          </p:cNvGraphicFramePr>
          <p:nvPr/>
        </p:nvGraphicFramePr>
        <p:xfrm>
          <a:off x="0" y="1250950"/>
          <a:ext cx="9180513" cy="5572125"/>
        </p:xfrm>
        <a:graphic>
          <a:graphicData uri="http://schemas.openxmlformats.org/drawingml/2006/table">
            <a:tbl>
              <a:tblPr/>
              <a:tblGrid>
                <a:gridCol w="1851025">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7">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4388">
                  <a:extLst>
                    <a:ext uri="{9D8B030D-6E8A-4147-A177-3AD203B41FA5}">
                      <a16:colId xmlns:a16="http://schemas.microsoft.com/office/drawing/2014/main" val="20005"/>
                    </a:ext>
                  </a:extLst>
                </a:gridCol>
                <a:gridCol w="814387">
                  <a:extLst>
                    <a:ext uri="{9D8B030D-6E8A-4147-A177-3AD203B41FA5}">
                      <a16:colId xmlns:a16="http://schemas.microsoft.com/office/drawing/2014/main" val="20006"/>
                    </a:ext>
                  </a:extLst>
                </a:gridCol>
                <a:gridCol w="814388">
                  <a:extLst>
                    <a:ext uri="{9D8B030D-6E8A-4147-A177-3AD203B41FA5}">
                      <a16:colId xmlns:a16="http://schemas.microsoft.com/office/drawing/2014/main" val="20007"/>
                    </a:ext>
                  </a:extLst>
                </a:gridCol>
                <a:gridCol w="814387">
                  <a:extLst>
                    <a:ext uri="{9D8B030D-6E8A-4147-A177-3AD203B41FA5}">
                      <a16:colId xmlns:a16="http://schemas.microsoft.com/office/drawing/2014/main" val="20008"/>
                    </a:ext>
                  </a:extLst>
                </a:gridCol>
                <a:gridCol w="814388">
                  <a:extLst>
                    <a:ext uri="{9D8B030D-6E8A-4147-A177-3AD203B41FA5}">
                      <a16:colId xmlns:a16="http://schemas.microsoft.com/office/drawing/2014/main" val="20009"/>
                    </a:ext>
                  </a:extLst>
                </a:gridCol>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Mar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Apr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May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June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July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Aug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Sep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Oct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Nov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Wheat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Barley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Oats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Peas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4"/>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Chickpeas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5"/>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Lentils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6"/>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Vetch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7"/>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Sesame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8"/>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Flax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9"/>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Millet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Grapes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Figs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Pomegranates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Olives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4"/>
                  </a:ext>
                </a:extLst>
              </a:tr>
            </a:tbl>
          </a:graphicData>
        </a:graphic>
      </p:graphicFrame>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ADADA">
                    <a:lumMod val="10000"/>
                  </a:srgbClr>
                </a:solidFill>
                <a:effectLst/>
                <a:uLnTx/>
                <a:uFillTx/>
                <a:latin typeface="Arial" charset="0"/>
                <a:ea typeface="ＭＳ Ｐゴシック" charset="0"/>
              </a:rPr>
              <a:t>http://www.wcg.org/lit/law/festivals/harvest.htm</a:t>
            </a:r>
          </a:p>
        </p:txBody>
      </p:sp>
      <p:sp>
        <p:nvSpPr>
          <p:cNvPr id="6" name="Text Box 4"/>
          <p:cNvSpPr txBox="1">
            <a:spLocks noChangeArrowheads="1"/>
          </p:cNvSpPr>
          <p:nvPr/>
        </p:nvSpPr>
        <p:spPr bwMode="auto">
          <a:xfrm>
            <a:off x="0" y="868363"/>
            <a:ext cx="9144000" cy="40005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Harvesting &amp; Ingathering Based on Modern Agricultural Practices in Israel</a:t>
            </a:r>
          </a:p>
        </p:txBody>
      </p:sp>
      <p:sp>
        <p:nvSpPr>
          <p:cNvPr id="2" name="Rectangular Callout 1">
            <a:extLst>
              <a:ext uri="{FF2B5EF4-FFF2-40B4-BE49-F238E27FC236}">
                <a16:creationId xmlns:a16="http://schemas.microsoft.com/office/drawing/2014/main" id="{3CC5E967-76F5-1345-8C1E-82BFC79FCACE}"/>
              </a:ext>
            </a:extLst>
          </p:cNvPr>
          <p:cNvSpPr/>
          <p:nvPr/>
        </p:nvSpPr>
        <p:spPr bwMode="auto">
          <a:xfrm>
            <a:off x="7308304" y="1700808"/>
            <a:ext cx="1835695" cy="4288829"/>
          </a:xfrm>
          <a:prstGeom prst="wedgeRectCallout">
            <a:avLst>
              <a:gd name="adj1" fmla="val -9447"/>
              <a:gd name="adj2" fmla="val 61485"/>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The olive harvest was the final harvest. No wonder why the olive tree represents Israel being restored and fruitful in last days (Jeremiah 11:16; Hosea 14:6; Romans 11:16-21)</a:t>
            </a:r>
            <a:endParaRPr kumimoji="0" lang="en-US" sz="1800" b="0"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endParaRPr>
          </a:p>
        </p:txBody>
      </p:sp>
      <p:pic>
        <p:nvPicPr>
          <p:cNvPr id="1026" name="Picture 2" descr="https://upload.wikimedia.org/wikipedia/commons/thumb/8/8f/Emblem_of_Israel.svg/200px-Emblem_of_Israel.svg.png">
            <a:extLst>
              <a:ext uri="{FF2B5EF4-FFF2-40B4-BE49-F238E27FC236}">
                <a16:creationId xmlns:a16="http://schemas.microsoft.com/office/drawing/2014/main" id="{E98DED94-D5B2-094E-9404-5F4EA4DDEA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8343" y="1606551"/>
            <a:ext cx="2411758" cy="297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4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Plowing</a:t>
            </a:r>
          </a:p>
        </p:txBody>
      </p:sp>
      <p:sp>
        <p:nvSpPr>
          <p:cNvPr id="75779"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75780" name="Text Box 4"/>
          <p:cNvSpPr txBox="1">
            <a:spLocks noChangeArrowheads="1"/>
          </p:cNvSpPr>
          <p:nvPr/>
        </p:nvSpPr>
        <p:spPr bwMode="auto">
          <a:xfrm>
            <a:off x="762000" y="2514600"/>
            <a:ext cx="2438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buFontTx/>
              <a:buChar char="•"/>
            </a:pPr>
            <a:r>
              <a:rPr lang="en-US" sz="3200">
                <a:solidFill>
                  <a:schemeClr val="bg1"/>
                </a:solidFill>
                <a:latin typeface="Arial" charset="0"/>
              </a:rPr>
              <a:t> Plowing</a:t>
            </a:r>
          </a:p>
          <a:p>
            <a:pPr eaLnBrk="1" hangingPunct="1">
              <a:spcBef>
                <a:spcPct val="50000"/>
              </a:spcBef>
            </a:pPr>
            <a:endParaRPr lang="en-US" sz="3200">
              <a:solidFill>
                <a:schemeClr val="bg1"/>
              </a:solidFill>
              <a:latin typeface="Arial" charset="0"/>
            </a:endParaRPr>
          </a:p>
        </p:txBody>
      </p:sp>
      <p:pic>
        <p:nvPicPr>
          <p:cNvPr id="75781" name="Picture 5" descr="ox plough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0" y="23622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Plowing</a:t>
            </a:r>
          </a:p>
        </p:txBody>
      </p:sp>
      <p:sp>
        <p:nvSpPr>
          <p:cNvPr id="7782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77828" name="Text Box 4"/>
          <p:cNvSpPr txBox="1">
            <a:spLocks noChangeArrowheads="1"/>
          </p:cNvSpPr>
          <p:nvPr/>
        </p:nvSpPr>
        <p:spPr bwMode="auto">
          <a:xfrm>
            <a:off x="685800" y="1752600"/>
            <a:ext cx="792480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lnSpc>
                <a:spcPct val="125000"/>
              </a:lnSpc>
              <a:spcBef>
                <a:spcPct val="50000"/>
              </a:spcBef>
              <a:buFontTx/>
              <a:buChar char="•"/>
            </a:pPr>
            <a:r>
              <a:rPr lang="en-US" sz="3200" dirty="0">
                <a:solidFill>
                  <a:schemeClr val="bg1"/>
                </a:solidFill>
                <a:latin typeface="Arial" charset="0"/>
              </a:rPr>
              <a:t> </a:t>
            </a:r>
            <a:r>
              <a:rPr lang="en-US" sz="3200" b="1" i="1" dirty="0">
                <a:solidFill>
                  <a:schemeClr val="bg1"/>
                </a:solidFill>
                <a:latin typeface="Arial" charset="0"/>
              </a:rPr>
              <a:t>A Possible Parallel:</a:t>
            </a:r>
            <a:r>
              <a:rPr lang="en-US" sz="3200" i="1" dirty="0">
                <a:solidFill>
                  <a:schemeClr val="bg1"/>
                </a:solidFill>
                <a:latin typeface="Arial" charset="0"/>
              </a:rPr>
              <a:t> </a:t>
            </a:r>
          </a:p>
          <a:p>
            <a:pPr eaLnBrk="1" hangingPunct="1">
              <a:lnSpc>
                <a:spcPct val="125000"/>
              </a:lnSpc>
              <a:spcBef>
                <a:spcPct val="50000"/>
              </a:spcBef>
            </a:pPr>
            <a:r>
              <a:rPr lang="en-US" dirty="0">
                <a:solidFill>
                  <a:schemeClr val="bg1"/>
                </a:solidFill>
                <a:latin typeface="Arial" charset="0"/>
              </a:rPr>
              <a:t>When the ground is hard, the seed does not go in. When the heart is hard, the Word does not go in. How can I tell if my heart is hard? Before the worship service begins on Sunday morning,  what can you do to prepare your heart for God</a:t>
            </a:r>
            <a:r>
              <a:rPr lang="fr-FR" altLang="ja-JP" dirty="0">
                <a:solidFill>
                  <a:schemeClr val="bg1"/>
                </a:solidFill>
                <a:latin typeface="Arial" charset="0"/>
              </a:rPr>
              <a:t>'</a:t>
            </a:r>
            <a:r>
              <a:rPr lang="en-US" dirty="0">
                <a:solidFill>
                  <a:schemeClr val="bg1"/>
                </a:solidFill>
                <a:latin typeface="Arial" charset="0"/>
              </a:rPr>
              <a:t>s Word?  Before you open your Bible at home, what can you do to prepare your heart for God</a:t>
            </a:r>
            <a:r>
              <a:rPr lang="fr-FR" altLang="ja-JP" dirty="0">
                <a:solidFill>
                  <a:schemeClr val="bg1"/>
                </a:solidFill>
                <a:latin typeface="Arial" charset="0"/>
              </a:rPr>
              <a:t>'</a:t>
            </a:r>
            <a:r>
              <a:rPr lang="en-US" dirty="0">
                <a:solidFill>
                  <a:schemeClr val="bg1"/>
                </a:solidFill>
                <a:latin typeface="Arial" charset="0"/>
              </a:rPr>
              <a:t>s Word? </a:t>
            </a:r>
          </a:p>
        </p:txBody>
      </p:sp>
      <p:sp>
        <p:nvSpPr>
          <p:cNvPr id="5" name="TextBox 4"/>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Planting / Sowing</a:t>
            </a:r>
          </a:p>
        </p:txBody>
      </p:sp>
      <p:sp>
        <p:nvSpPr>
          <p:cNvPr id="7987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79876" name="Text Box 4"/>
          <p:cNvSpPr txBox="1">
            <a:spLocks noChangeArrowheads="1"/>
          </p:cNvSpPr>
          <p:nvPr/>
        </p:nvSpPr>
        <p:spPr bwMode="auto">
          <a:xfrm>
            <a:off x="609600" y="2514600"/>
            <a:ext cx="4191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buFontTx/>
              <a:buChar char="•"/>
            </a:pPr>
            <a:r>
              <a:rPr lang="en-US" sz="3200">
                <a:solidFill>
                  <a:schemeClr val="bg1"/>
                </a:solidFill>
                <a:latin typeface="Arial" charset="0"/>
              </a:rPr>
              <a:t> Sowing of Seeds</a:t>
            </a:r>
          </a:p>
          <a:p>
            <a:pPr eaLnBrk="1" hangingPunct="1">
              <a:spcBef>
                <a:spcPct val="50000"/>
              </a:spcBef>
            </a:pPr>
            <a:endParaRPr lang="en-US" sz="3200">
              <a:solidFill>
                <a:schemeClr val="bg1"/>
              </a:solidFill>
              <a:latin typeface="Arial" charset="0"/>
            </a:endParaRPr>
          </a:p>
        </p:txBody>
      </p:sp>
      <p:pic>
        <p:nvPicPr>
          <p:cNvPr id="79877" name="Picture 5" descr="S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2362200"/>
            <a:ext cx="2667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381000"/>
            <a:ext cx="73152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Harvesting / Reaping</a:t>
            </a:r>
          </a:p>
        </p:txBody>
      </p:sp>
      <p:sp>
        <p:nvSpPr>
          <p:cNvPr id="8192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81924" name="Text Box 4"/>
          <p:cNvSpPr txBox="1">
            <a:spLocks noChangeArrowheads="1"/>
          </p:cNvSpPr>
          <p:nvPr/>
        </p:nvSpPr>
        <p:spPr bwMode="auto">
          <a:xfrm>
            <a:off x="609600" y="2514600"/>
            <a:ext cx="2895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buFontTx/>
              <a:buChar char="•"/>
            </a:pPr>
            <a:r>
              <a:rPr lang="en-US" sz="3200">
                <a:solidFill>
                  <a:schemeClr val="bg1"/>
                </a:solidFill>
                <a:latin typeface="Arial" charset="0"/>
              </a:rPr>
              <a:t> Harvesting</a:t>
            </a:r>
          </a:p>
          <a:p>
            <a:pPr eaLnBrk="1" hangingPunct="1">
              <a:spcBef>
                <a:spcPct val="50000"/>
              </a:spcBef>
            </a:pPr>
            <a:endParaRPr lang="en-US" sz="3200">
              <a:solidFill>
                <a:schemeClr val="bg1"/>
              </a:solidFill>
              <a:latin typeface="Arial" charset="0"/>
            </a:endParaRPr>
          </a:p>
        </p:txBody>
      </p:sp>
      <p:pic>
        <p:nvPicPr>
          <p:cNvPr id="81925" name="Picture 5" descr="Woman Harvest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4138613"/>
            <a:ext cx="19050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Wheat Harv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200400"/>
            <a:ext cx="38862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descr="Ripening Whe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2600" y="2362200"/>
            <a:ext cx="1981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9906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Threshing</a:t>
            </a:r>
          </a:p>
        </p:txBody>
      </p:sp>
      <p:sp>
        <p:nvSpPr>
          <p:cNvPr id="8397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83972" name="Text Box 4"/>
          <p:cNvSpPr txBox="1">
            <a:spLocks noChangeArrowheads="1"/>
          </p:cNvSpPr>
          <p:nvPr/>
        </p:nvSpPr>
        <p:spPr bwMode="auto">
          <a:xfrm>
            <a:off x="609600" y="2514600"/>
            <a:ext cx="2819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buFontTx/>
              <a:buChar char="•"/>
            </a:pPr>
            <a:r>
              <a:rPr lang="en-US" sz="3200">
                <a:solidFill>
                  <a:schemeClr val="bg1"/>
                </a:solidFill>
                <a:latin typeface="Arial" charset="0"/>
              </a:rPr>
              <a:t> Threshing</a:t>
            </a:r>
          </a:p>
          <a:p>
            <a:pPr eaLnBrk="1" hangingPunct="1">
              <a:spcBef>
                <a:spcPct val="50000"/>
              </a:spcBef>
            </a:pPr>
            <a:endParaRPr lang="en-US" sz="3200">
              <a:solidFill>
                <a:schemeClr val="bg1"/>
              </a:solidFill>
              <a:latin typeface="Arial" charset="0"/>
            </a:endParaRPr>
          </a:p>
        </p:txBody>
      </p:sp>
      <p:pic>
        <p:nvPicPr>
          <p:cNvPr id="83973" name="Picture 5" descr="wheat thresh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1600200"/>
            <a:ext cx="411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Threshing Flo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4343400"/>
            <a:ext cx="411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7" descr="thresh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 y="3276600"/>
            <a:ext cx="29718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144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Winnowing</a:t>
            </a:r>
          </a:p>
        </p:txBody>
      </p:sp>
      <p:sp>
        <p:nvSpPr>
          <p:cNvPr id="86019"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86020" name="Text Box 4"/>
          <p:cNvSpPr txBox="1">
            <a:spLocks noChangeArrowheads="1"/>
          </p:cNvSpPr>
          <p:nvPr/>
        </p:nvSpPr>
        <p:spPr bwMode="auto">
          <a:xfrm>
            <a:off x="609600" y="2514600"/>
            <a:ext cx="2971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buFontTx/>
              <a:buChar char="•"/>
            </a:pPr>
            <a:r>
              <a:rPr lang="en-US" sz="3200">
                <a:solidFill>
                  <a:schemeClr val="bg1"/>
                </a:solidFill>
                <a:latin typeface="Arial" charset="0"/>
              </a:rPr>
              <a:t> Winnowing</a:t>
            </a:r>
          </a:p>
          <a:p>
            <a:pPr eaLnBrk="1" hangingPunct="1">
              <a:spcBef>
                <a:spcPct val="50000"/>
              </a:spcBef>
            </a:pPr>
            <a:endParaRPr lang="en-US" sz="3200">
              <a:solidFill>
                <a:schemeClr val="bg1"/>
              </a:solidFill>
              <a:latin typeface="Arial" charset="0"/>
            </a:endParaRPr>
          </a:p>
        </p:txBody>
      </p:sp>
      <p:pic>
        <p:nvPicPr>
          <p:cNvPr id="86021" name="Picture 5" descr="winnowfo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4038600"/>
            <a:ext cx="1590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Winnow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86200" y="3352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descr="Winnow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9600" y="1768475"/>
            <a:ext cx="2362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990600" y="381000"/>
            <a:ext cx="70866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Winnowing</a:t>
            </a:r>
          </a:p>
        </p:txBody>
      </p:sp>
      <p:sp>
        <p:nvSpPr>
          <p:cNvPr id="8806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88068" name="Text Box 4"/>
          <p:cNvSpPr txBox="1">
            <a:spLocks noChangeArrowheads="1"/>
          </p:cNvSpPr>
          <p:nvPr/>
        </p:nvSpPr>
        <p:spPr bwMode="auto">
          <a:xfrm>
            <a:off x="609600" y="2209800"/>
            <a:ext cx="8426896"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638" indent="-401638"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buFontTx/>
              <a:buChar char="•"/>
            </a:pPr>
            <a:r>
              <a:rPr lang="en-US" sz="3200" dirty="0">
                <a:solidFill>
                  <a:schemeClr val="bg1"/>
                </a:solidFill>
                <a:latin typeface="Arial" charset="0"/>
              </a:rPr>
              <a:t> </a:t>
            </a:r>
            <a:r>
              <a:rPr lang="en-US" sz="3200" b="1" i="1" dirty="0">
                <a:solidFill>
                  <a:schemeClr val="bg1"/>
                </a:solidFill>
                <a:latin typeface="Arial" charset="0"/>
              </a:rPr>
              <a:t>Figurative of the Future:</a:t>
            </a:r>
            <a:r>
              <a:rPr lang="en-US" sz="3200" i="1" dirty="0">
                <a:solidFill>
                  <a:schemeClr val="bg1"/>
                </a:solidFill>
                <a:latin typeface="Arial" charset="0"/>
              </a:rPr>
              <a:t> </a:t>
            </a:r>
          </a:p>
          <a:p>
            <a:pPr eaLnBrk="1" hangingPunct="1">
              <a:spcBef>
                <a:spcPct val="50000"/>
              </a:spcBef>
            </a:pPr>
            <a:r>
              <a:rPr lang="en-US" dirty="0">
                <a:solidFill>
                  <a:schemeClr val="bg1"/>
                </a:solidFill>
                <a:latin typeface="Arial" charset="0"/>
              </a:rPr>
              <a:t>At Christ</a:t>
            </a:r>
            <a:r>
              <a:rPr lang="fr-FR" altLang="ja-JP" dirty="0">
                <a:solidFill>
                  <a:schemeClr val="bg1"/>
                </a:solidFill>
                <a:latin typeface="Arial" charset="0"/>
              </a:rPr>
              <a:t>'</a:t>
            </a:r>
            <a:r>
              <a:rPr lang="en-US" dirty="0">
                <a:solidFill>
                  <a:schemeClr val="bg1"/>
                </a:solidFill>
                <a:latin typeface="Arial" charset="0"/>
              </a:rPr>
              <a:t>s return God will separate people into 2 groups (Matt. 3:12): </a:t>
            </a:r>
          </a:p>
          <a:p>
            <a:pPr eaLnBrk="1" hangingPunct="1">
              <a:spcBef>
                <a:spcPct val="50000"/>
              </a:spcBef>
              <a:buFontTx/>
              <a:buAutoNum type="arabicPeriod"/>
            </a:pPr>
            <a:r>
              <a:rPr lang="en-US" dirty="0">
                <a:solidFill>
                  <a:schemeClr val="bg1"/>
                </a:solidFill>
                <a:latin typeface="Arial" charset="0"/>
              </a:rPr>
              <a:t>The Wheat—good men (those God wants to keep for</a:t>
            </a:r>
            <a:br>
              <a:rPr lang="en-US" dirty="0">
                <a:solidFill>
                  <a:schemeClr val="bg1"/>
                </a:solidFill>
                <a:latin typeface="Arial" charset="0"/>
              </a:rPr>
            </a:br>
            <a:r>
              <a:rPr lang="en-US" dirty="0">
                <a:solidFill>
                  <a:schemeClr val="bg1"/>
                </a:solidFill>
                <a:latin typeface="Arial" charset="0"/>
              </a:rPr>
              <a:t>Himself) </a:t>
            </a:r>
          </a:p>
          <a:p>
            <a:pPr eaLnBrk="1" hangingPunct="1">
              <a:spcBef>
                <a:spcPct val="50000"/>
              </a:spcBef>
            </a:pPr>
            <a:r>
              <a:rPr lang="en-US" dirty="0">
                <a:solidFill>
                  <a:schemeClr val="bg1"/>
                </a:solidFill>
                <a:latin typeface="Arial" charset="0"/>
              </a:rPr>
              <a:t>2. The Chaff—worthless men (those that God must </a:t>
            </a:r>
            <a:br>
              <a:rPr lang="en-US" dirty="0">
                <a:solidFill>
                  <a:schemeClr val="bg1"/>
                </a:solidFill>
                <a:latin typeface="Arial" charset="0"/>
              </a:rPr>
            </a:br>
            <a:r>
              <a:rPr lang="en-US" dirty="0">
                <a:solidFill>
                  <a:schemeClr val="bg1"/>
                </a:solidFill>
                <a:latin typeface="Arial" charset="0"/>
              </a:rPr>
              <a:t>punish and judge) </a:t>
            </a:r>
          </a:p>
        </p:txBody>
      </p:sp>
      <p:sp>
        <p:nvSpPr>
          <p:cNvPr id="5" name="TextBox 4"/>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title" idx="4294967295"/>
          </p:nvPr>
        </p:nvSpPr>
        <p:spPr/>
        <p:txBody>
          <a:bodyPr/>
          <a:lstStyle/>
          <a:p>
            <a:pPr eaLnBrk="1" hangingPunct="1"/>
            <a:r>
              <a:rPr lang="en-US">
                <a:latin typeface="Arial" charset="0"/>
                <a:cs typeface="Times New Roman" charset="0"/>
              </a:rPr>
              <a:t>Sheep</a:t>
            </a:r>
          </a:p>
        </p:txBody>
      </p:sp>
      <p:pic>
        <p:nvPicPr>
          <p:cNvPr id="45059" name="Picture 2"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9906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Farming Tools</a:t>
            </a:r>
          </a:p>
        </p:txBody>
      </p:sp>
      <p:sp>
        <p:nvSpPr>
          <p:cNvPr id="9011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pic>
        <p:nvPicPr>
          <p:cNvPr id="90116" name="Picture 4" descr="Farm t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828800"/>
            <a:ext cx="77724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914400" y="381000"/>
            <a:ext cx="7391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Shepherding</a:t>
            </a:r>
          </a:p>
        </p:txBody>
      </p:sp>
      <p:sp>
        <p:nvSpPr>
          <p:cNvPr id="9216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92164" name="Text Box 4"/>
          <p:cNvSpPr txBox="1">
            <a:spLocks noChangeArrowheads="1"/>
          </p:cNvSpPr>
          <p:nvPr/>
        </p:nvSpPr>
        <p:spPr bwMode="auto">
          <a:xfrm>
            <a:off x="1981200" y="5257800"/>
            <a:ext cx="1752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r>
              <a:rPr lang="en-US" sz="3200">
                <a:solidFill>
                  <a:schemeClr val="bg1"/>
                </a:solidFill>
                <a:latin typeface="Arial" charset="0"/>
              </a:rPr>
              <a:t>Sheep</a:t>
            </a:r>
          </a:p>
          <a:p>
            <a:pPr eaLnBrk="1" hangingPunct="1">
              <a:spcBef>
                <a:spcPct val="50000"/>
              </a:spcBef>
            </a:pPr>
            <a:endParaRPr lang="en-US" sz="3200">
              <a:solidFill>
                <a:schemeClr val="bg1"/>
              </a:solidFill>
              <a:latin typeface="Arial" charset="0"/>
            </a:endParaRPr>
          </a:p>
        </p:txBody>
      </p:sp>
      <p:pic>
        <p:nvPicPr>
          <p:cNvPr id="92165" name="Picture 5" descr="She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905000"/>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descr="Young Goa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9050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 Box 7"/>
          <p:cNvSpPr txBox="1">
            <a:spLocks noChangeArrowheads="1"/>
          </p:cNvSpPr>
          <p:nvPr/>
        </p:nvSpPr>
        <p:spPr bwMode="auto">
          <a:xfrm>
            <a:off x="5257800" y="5257800"/>
            <a:ext cx="2895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r>
              <a:rPr lang="en-US" sz="3200">
                <a:solidFill>
                  <a:schemeClr val="bg1"/>
                </a:solidFill>
                <a:latin typeface="Arial" charset="0"/>
              </a:rPr>
              <a:t>Young Goat</a:t>
            </a:r>
          </a:p>
          <a:p>
            <a:pPr eaLnBrk="1" hangingPunct="1">
              <a:spcBef>
                <a:spcPct val="50000"/>
              </a:spcBef>
            </a:pPr>
            <a:endParaRPr lang="en-US" sz="3200">
              <a:solidFill>
                <a:schemeClr val="bg1"/>
              </a:solidFill>
              <a:latin typeface="Arial" charset="0"/>
            </a:endParaRPr>
          </a:p>
        </p:txBody>
      </p:sp>
      <p:sp>
        <p:nvSpPr>
          <p:cNvPr id="8" name="TextBox 7"/>
          <p:cNvSpPr txBox="1"/>
          <p:nvPr/>
        </p:nvSpPr>
        <p:spPr>
          <a:xfrm>
            <a:off x="8229600" y="152400"/>
            <a:ext cx="80067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158f</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906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Shepherding</a:t>
            </a:r>
          </a:p>
        </p:txBody>
      </p:sp>
      <p:sp>
        <p:nvSpPr>
          <p:cNvPr id="9421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94212" name="Text Box 4"/>
          <p:cNvSpPr txBox="1">
            <a:spLocks noChangeArrowheads="1"/>
          </p:cNvSpPr>
          <p:nvPr/>
        </p:nvSpPr>
        <p:spPr bwMode="auto">
          <a:xfrm>
            <a:off x="990600" y="57150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r>
              <a:rPr lang="en-US">
                <a:solidFill>
                  <a:schemeClr val="bg1"/>
                </a:solidFill>
                <a:latin typeface="Arial" charset="0"/>
              </a:rPr>
              <a:t>View of a flock of sheep and a few goats in Jordan</a:t>
            </a:r>
          </a:p>
        </p:txBody>
      </p:sp>
      <p:pic>
        <p:nvPicPr>
          <p:cNvPr id="94213" name="Picture 5" descr="Shepher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28800"/>
            <a:ext cx="76200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14400" y="381000"/>
            <a:ext cx="73152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Shepherding</a:t>
            </a:r>
          </a:p>
        </p:txBody>
      </p:sp>
      <p:sp>
        <p:nvSpPr>
          <p:cNvPr id="96259" name="Text Box 4"/>
          <p:cNvSpPr txBox="1">
            <a:spLocks noChangeArrowheads="1"/>
          </p:cNvSpPr>
          <p:nvPr/>
        </p:nvSpPr>
        <p:spPr bwMode="auto">
          <a:xfrm>
            <a:off x="2667000" y="1905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r>
              <a:rPr lang="en-US">
                <a:solidFill>
                  <a:schemeClr val="bg1"/>
                </a:solidFill>
                <a:latin typeface="Arial" charset="0"/>
              </a:rPr>
              <a:t>The Good Shepherd</a:t>
            </a:r>
            <a:endParaRPr lang="en-US" sz="3200">
              <a:solidFill>
                <a:schemeClr val="bg1"/>
              </a:solidFill>
              <a:latin typeface="Arial" charset="0"/>
            </a:endParaRPr>
          </a:p>
        </p:txBody>
      </p:sp>
      <p:pic>
        <p:nvPicPr>
          <p:cNvPr id="96260" name="Picture 5" descr="Sheep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2590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descr="Sl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2514600"/>
            <a:ext cx="16002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7"/>
          <p:cNvSpPr txBox="1">
            <a:spLocks noChangeArrowheads="1"/>
          </p:cNvSpPr>
          <p:nvPr/>
        </p:nvSpPr>
        <p:spPr bwMode="auto">
          <a:xfrm>
            <a:off x="533400" y="50292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r>
              <a:rPr lang="en-US" dirty="0">
                <a:solidFill>
                  <a:schemeClr val="bg1"/>
                </a:solidFill>
                <a:latin typeface="Arial" charset="0"/>
              </a:rPr>
              <a:t>The Shepherd</a:t>
            </a:r>
            <a:r>
              <a:rPr lang="fr-FR" altLang="ja-JP" dirty="0">
                <a:solidFill>
                  <a:schemeClr val="bg1"/>
                </a:solidFill>
                <a:latin typeface="Arial" charset="0"/>
              </a:rPr>
              <a:t>'</a:t>
            </a:r>
            <a:r>
              <a:rPr lang="en-US" dirty="0">
                <a:solidFill>
                  <a:schemeClr val="bg1"/>
                </a:solidFill>
                <a:latin typeface="Arial" charset="0"/>
              </a:rPr>
              <a:t>s Sling</a:t>
            </a:r>
            <a:endParaRPr lang="en-US" sz="3200" dirty="0">
              <a:solidFill>
                <a:schemeClr val="bg1"/>
              </a:solidFill>
              <a:latin typeface="Arial" charset="0"/>
            </a:endParaRPr>
          </a:p>
        </p:txBody>
      </p:sp>
      <p:pic>
        <p:nvPicPr>
          <p:cNvPr id="96263" name="Picture 8" descr="Jack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7400" y="27432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Text Box 9"/>
          <p:cNvSpPr txBox="1">
            <a:spLocks noChangeArrowheads="1"/>
          </p:cNvSpPr>
          <p:nvPr/>
        </p:nvSpPr>
        <p:spPr bwMode="auto">
          <a:xfrm>
            <a:off x="5562600" y="4800600"/>
            <a:ext cx="289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r>
              <a:rPr lang="en-US">
                <a:solidFill>
                  <a:schemeClr val="bg1"/>
                </a:solidFill>
                <a:latin typeface="Arial" charset="0"/>
              </a:rPr>
              <a:t>Jackal – One of the dangers to the flock</a:t>
            </a:r>
            <a:endParaRPr lang="en-US" sz="3200">
              <a:solidFill>
                <a:schemeClr val="bg1"/>
              </a:solidFill>
              <a:latin typeface="Arial" charset="0"/>
            </a:endParaRPr>
          </a:p>
        </p:txBody>
      </p:sp>
      <p:sp>
        <p:nvSpPr>
          <p:cNvPr id="9" name="TextBox 8"/>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descr="tentstr4"/>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838200" y="1600200"/>
            <a:ext cx="74644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1219200" y="4953000"/>
            <a:ext cx="6688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a:solidFill>
                  <a:schemeClr val="bg1"/>
                </a:solidFill>
                <a:latin typeface="Arial" charset="0"/>
              </a:rPr>
              <a:t>Ancient nomadic people lived in woven tents</a:t>
            </a:r>
          </a:p>
        </p:txBody>
      </p:sp>
      <p:sp>
        <p:nvSpPr>
          <p:cNvPr id="98308" name="Rectangle 4"/>
          <p:cNvSpPr>
            <a:spLocks noGrp="1" noChangeArrowheads="1"/>
          </p:cNvSpPr>
          <p:nvPr>
            <p:ph type="title"/>
          </p:nvPr>
        </p:nvSpPr>
        <p:spPr>
          <a:xfrm>
            <a:off x="838200" y="381000"/>
            <a:ext cx="7315200" cy="914400"/>
          </a:xfrm>
          <a:gradFill rotWithShape="0">
            <a:gsLst>
              <a:gs pos="0">
                <a:srgbClr val="CC9900"/>
              </a:gs>
              <a:gs pos="100000">
                <a:schemeClr val="bg1"/>
              </a:gs>
            </a:gsLst>
            <a:lin ang="5400000" scaled="1"/>
          </a:gradFill>
        </p:spPr>
        <p:txBody>
          <a:bodyPr/>
          <a:lstStyle/>
          <a:p>
            <a:pPr eaLnBrk="1" hangingPunct="1"/>
            <a:r>
              <a:rPr lang="en-US" b="1">
                <a:latin typeface="Arial" charset="0"/>
                <a:cs typeface="Times New Roman" charset="0"/>
              </a:rPr>
              <a:t>Housing</a:t>
            </a:r>
          </a:p>
        </p:txBody>
      </p:sp>
      <p:sp>
        <p:nvSpPr>
          <p:cNvPr id="5" name="TextBox 4"/>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4" name="Picture 2" descr="TEN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8200"/>
            <a:ext cx="9144000" cy="3768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0355" name="Text Box 3"/>
          <p:cNvSpPr txBox="1">
            <a:spLocks noChangeArrowheads="1"/>
          </p:cNvSpPr>
          <p:nvPr/>
        </p:nvSpPr>
        <p:spPr bwMode="auto">
          <a:xfrm>
            <a:off x="827584" y="4953000"/>
            <a:ext cx="73481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355600" indent="-355600" eaLnBrk="1" hangingPunct="1">
              <a:buFont typeface="Wingdings" charset="0"/>
              <a:buChar char="§"/>
            </a:pPr>
            <a:r>
              <a:rPr lang="en-US" b="1" dirty="0">
                <a:solidFill>
                  <a:schemeClr val="bg1"/>
                </a:solidFill>
                <a:latin typeface="Arial" charset="0"/>
              </a:rPr>
              <a:t>Material is made from black goat</a:t>
            </a:r>
            <a:r>
              <a:rPr lang="fr-FR" altLang="ja-JP" b="1" dirty="0">
                <a:solidFill>
                  <a:schemeClr val="bg1"/>
                </a:solidFill>
                <a:latin typeface="Arial" charset="0"/>
              </a:rPr>
              <a:t>'</a:t>
            </a:r>
            <a:r>
              <a:rPr lang="en-US" b="1" dirty="0">
                <a:solidFill>
                  <a:schemeClr val="bg1"/>
                </a:solidFill>
                <a:latin typeface="Arial" charset="0"/>
              </a:rPr>
              <a:t>s hair</a:t>
            </a:r>
          </a:p>
          <a:p>
            <a:pPr marL="355600" indent="-355600" eaLnBrk="1" hangingPunct="1">
              <a:buFont typeface="Wingdings" charset="0"/>
              <a:buChar char="§"/>
            </a:pPr>
            <a:r>
              <a:rPr lang="en-US" b="1" dirty="0">
                <a:solidFill>
                  <a:schemeClr val="bg1"/>
                </a:solidFill>
                <a:latin typeface="Arial" charset="0"/>
              </a:rPr>
              <a:t>Woven into strips &amp; pieced together by thread</a:t>
            </a:r>
          </a:p>
          <a:p>
            <a:pPr marL="355600" indent="-355600" eaLnBrk="1" hangingPunct="1">
              <a:buFont typeface="Wingdings" charset="0"/>
              <a:buChar char="§"/>
            </a:pPr>
            <a:r>
              <a:rPr lang="en-US" b="1" dirty="0">
                <a:solidFill>
                  <a:schemeClr val="bg1"/>
                </a:solidFill>
                <a:latin typeface="Arial" charset="0"/>
              </a:rPr>
              <a:t>Goat</a:t>
            </a:r>
            <a:r>
              <a:rPr lang="fr-FR" altLang="ja-JP" b="1" dirty="0">
                <a:solidFill>
                  <a:schemeClr val="bg1"/>
                </a:solidFill>
                <a:latin typeface="Arial" charset="0"/>
              </a:rPr>
              <a:t>'</a:t>
            </a:r>
            <a:r>
              <a:rPr lang="en-US" b="1" dirty="0">
                <a:solidFill>
                  <a:schemeClr val="bg1"/>
                </a:solidFill>
                <a:latin typeface="Arial" charset="0"/>
              </a:rPr>
              <a:t>s hair cloth porous when dry but</a:t>
            </a:r>
            <a:br>
              <a:rPr lang="en-US" b="1" dirty="0">
                <a:solidFill>
                  <a:schemeClr val="bg1"/>
                </a:solidFill>
                <a:latin typeface="Arial" charset="0"/>
              </a:rPr>
            </a:br>
            <a:r>
              <a:rPr lang="en-US" b="1" dirty="0">
                <a:solidFill>
                  <a:schemeClr val="bg1"/>
                </a:solidFill>
                <a:latin typeface="Arial" charset="0"/>
              </a:rPr>
              <a:t> waterproof after rains have shrunk it</a:t>
            </a:r>
          </a:p>
        </p:txBody>
      </p:sp>
      <p:sp>
        <p:nvSpPr>
          <p:cNvPr id="100356" name="Rectangle 5"/>
          <p:cNvSpPr>
            <a:spLocks noGrp="1" noChangeArrowheads="1"/>
          </p:cNvSpPr>
          <p:nvPr>
            <p:ph type="title" idx="4294967295"/>
          </p:nvPr>
        </p:nvSpPr>
        <p:spPr>
          <a:xfrm>
            <a:off x="1676400" y="76200"/>
            <a:ext cx="5181600" cy="701675"/>
          </a:xfrm>
          <a:noFill/>
        </p:spPr>
        <p:txBody>
          <a:bodyPr anchor="t">
            <a:spAutoFit/>
          </a:bodyPr>
          <a:lstStyle/>
          <a:p>
            <a:pPr eaLnBrk="1" hangingPunct="1"/>
            <a:r>
              <a:rPr lang="en-US" sz="4000" b="1">
                <a:solidFill>
                  <a:srgbClr val="FFCC00"/>
                </a:solidFill>
                <a:latin typeface="Arial" charset="0"/>
                <a:cs typeface="Arial" charset="0"/>
              </a:rPr>
              <a:t>Tent Dwelling</a:t>
            </a:r>
          </a:p>
        </p:txBody>
      </p:sp>
      <p:sp>
        <p:nvSpPr>
          <p:cNvPr id="5" name="TextBox 4"/>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2" name="Picture 2" descr="TENTSTR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914400"/>
            <a:ext cx="19732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descr="TENTSTR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838200"/>
            <a:ext cx="36576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4" descr="TENTSTR3"/>
          <p:cNvPicPr>
            <a:picLocks noChangeAspect="1" noChangeArrowheads="1"/>
          </p:cNvPicPr>
          <p:nvPr/>
        </p:nvPicPr>
        <p:blipFill>
          <a:blip r:embed="rId5" cstate="screen">
            <a:lum bright="-12000"/>
            <a:extLst>
              <a:ext uri="{28A0092B-C50C-407E-A947-70E740481C1C}">
                <a14:useLocalDpi xmlns:a14="http://schemas.microsoft.com/office/drawing/2010/main"/>
              </a:ext>
            </a:extLst>
          </a:blip>
          <a:srcRect/>
          <a:stretch>
            <a:fillRect/>
          </a:stretch>
        </p:blipFill>
        <p:spPr bwMode="auto">
          <a:xfrm>
            <a:off x="1295400" y="4267200"/>
            <a:ext cx="32004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 Box 5"/>
          <p:cNvSpPr txBox="1">
            <a:spLocks noChangeArrowheads="1"/>
          </p:cNvSpPr>
          <p:nvPr/>
        </p:nvSpPr>
        <p:spPr bwMode="auto">
          <a:xfrm>
            <a:off x="4724400" y="4648200"/>
            <a:ext cx="4152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a:solidFill>
                  <a:schemeClr val="bg1"/>
                </a:solidFill>
                <a:latin typeface="Arial" charset="0"/>
                <a:cs typeface="Arial" charset="0"/>
              </a:rPr>
              <a:t>The two dividing hangings</a:t>
            </a:r>
          </a:p>
          <a:p>
            <a:pPr eaLnBrk="1" hangingPunct="1"/>
            <a:r>
              <a:rPr lang="en-US" b="1">
                <a:solidFill>
                  <a:schemeClr val="bg1"/>
                </a:solidFill>
                <a:latin typeface="Arial" charset="0"/>
                <a:cs typeface="Arial" charset="0"/>
              </a:rPr>
              <a:t>make an open porch where</a:t>
            </a:r>
          </a:p>
          <a:p>
            <a:pPr eaLnBrk="1" hangingPunct="1"/>
            <a:r>
              <a:rPr lang="en-US" b="1">
                <a:solidFill>
                  <a:schemeClr val="bg1"/>
                </a:solidFill>
                <a:latin typeface="Arial" charset="0"/>
                <a:cs typeface="Arial" charset="0"/>
              </a:rPr>
              <a:t>visitors can be received.</a:t>
            </a:r>
          </a:p>
        </p:txBody>
      </p:sp>
      <p:sp>
        <p:nvSpPr>
          <p:cNvPr id="102406" name="Text Box 6"/>
          <p:cNvSpPr txBox="1">
            <a:spLocks noChangeArrowheads="1"/>
          </p:cNvSpPr>
          <p:nvPr/>
        </p:nvSpPr>
        <p:spPr bwMode="auto">
          <a:xfrm>
            <a:off x="4648200" y="2971800"/>
            <a:ext cx="419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latin typeface="Arial" charset="0"/>
                <a:cs typeface="Arial" charset="0"/>
              </a:rPr>
              <a:t>The two ends of the canvas are pegged to the ground with tent nails.</a:t>
            </a:r>
          </a:p>
        </p:txBody>
      </p:sp>
      <p:sp>
        <p:nvSpPr>
          <p:cNvPr id="102407" name="Text Box 8"/>
          <p:cNvSpPr txBox="1">
            <a:spLocks noChangeArrowheads="1"/>
          </p:cNvSpPr>
          <p:nvPr/>
        </p:nvSpPr>
        <p:spPr bwMode="auto">
          <a:xfrm>
            <a:off x="152400" y="2971800"/>
            <a:ext cx="411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a:solidFill>
                  <a:schemeClr val="bg1"/>
                </a:solidFill>
                <a:latin typeface="Arial" charset="0"/>
                <a:cs typeface="Arial" charset="0"/>
              </a:rPr>
              <a:t>Poles are planted and ropes stretched across to hold the canvas.</a:t>
            </a:r>
          </a:p>
        </p:txBody>
      </p:sp>
      <p:sp>
        <p:nvSpPr>
          <p:cNvPr id="102408" name="Rectangle 9"/>
          <p:cNvSpPr>
            <a:spLocks noGrp="1" noChangeArrowheads="1"/>
          </p:cNvSpPr>
          <p:nvPr>
            <p:ph type="title" idx="4294967295"/>
          </p:nvPr>
        </p:nvSpPr>
        <p:spPr>
          <a:xfrm>
            <a:off x="685800" y="0"/>
            <a:ext cx="7772400" cy="838200"/>
          </a:xfrm>
        </p:spPr>
        <p:txBody>
          <a:bodyPr/>
          <a:lstStyle/>
          <a:p>
            <a:pPr eaLnBrk="1" hangingPunct="1"/>
            <a:r>
              <a:rPr lang="en-US" sz="3600" b="1" dirty="0">
                <a:solidFill>
                  <a:srgbClr val="66FFFF"/>
                </a:solidFill>
                <a:latin typeface="Arial" charset="0"/>
                <a:cs typeface="Times New Roman" charset="0"/>
              </a:rPr>
              <a:t>How are tents erected?</a:t>
            </a:r>
            <a:endParaRPr lang="en-US" sz="5400" dirty="0">
              <a:latin typeface="Arial" charset="0"/>
              <a:cs typeface="Times New Roman" charset="0"/>
            </a:endParaRPr>
          </a:p>
        </p:txBody>
      </p:sp>
      <p:sp>
        <p:nvSpPr>
          <p:cNvPr id="9" name="TextBox 8"/>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6"/>
                                        </p:tgtEl>
                                        <p:attrNameLst>
                                          <p:attrName>style.visibility</p:attrName>
                                        </p:attrNameLst>
                                      </p:cBhvr>
                                      <p:to>
                                        <p:strVal val="visible"/>
                                      </p:to>
                                    </p:set>
                                    <p:animEffect transition="in" filter="dissolve">
                                      <p:cBhvr>
                                        <p:cTn id="7" dur="500"/>
                                        <p:tgtEl>
                                          <p:spTgt spid="102406"/>
                                        </p:tgtEl>
                                      </p:cBhvr>
                                    </p:animEffect>
                                  </p:childTnLst>
                                </p:cTn>
                              </p:par>
                              <p:par>
                                <p:cTn id="8" presetID="9" presetClass="entr" presetSubtype="0" fill="hold" nodeType="withEffect">
                                  <p:stCondLst>
                                    <p:cond delay="0"/>
                                  </p:stCondLst>
                                  <p:childTnLst>
                                    <p:set>
                                      <p:cBhvr>
                                        <p:cTn id="9" dur="1" fill="hold">
                                          <p:stCondLst>
                                            <p:cond delay="0"/>
                                          </p:stCondLst>
                                        </p:cTn>
                                        <p:tgtEl>
                                          <p:spTgt spid="102403"/>
                                        </p:tgtEl>
                                        <p:attrNameLst>
                                          <p:attrName>style.visibility</p:attrName>
                                        </p:attrNameLst>
                                      </p:cBhvr>
                                      <p:to>
                                        <p:strVal val="visible"/>
                                      </p:to>
                                    </p:set>
                                    <p:animEffect transition="in" filter="dissolve">
                                      <p:cBhvr>
                                        <p:cTn id="10" dur="500"/>
                                        <p:tgtEl>
                                          <p:spTgt spid="10240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2404"/>
                                        </p:tgtEl>
                                        <p:attrNameLst>
                                          <p:attrName>style.visibility</p:attrName>
                                        </p:attrNameLst>
                                      </p:cBhvr>
                                      <p:to>
                                        <p:strVal val="visible"/>
                                      </p:to>
                                    </p:set>
                                    <p:animEffect transition="in" filter="checkerboard(across)">
                                      <p:cBhvr>
                                        <p:cTn id="15" dur="500"/>
                                        <p:tgtEl>
                                          <p:spTgt spid="10240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2405"/>
                                        </p:tgtEl>
                                        <p:attrNameLst>
                                          <p:attrName>style.visibility</p:attrName>
                                        </p:attrNameLst>
                                      </p:cBhvr>
                                      <p:to>
                                        <p:strVal val="visible"/>
                                      </p:to>
                                    </p:set>
                                    <p:animEffect transition="in" filter="checkerboard(across)">
                                      <p:cBhvr>
                                        <p:cTn id="18" dur="5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p:bldP spid="10240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4479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GB" sz="4400">
              <a:solidFill>
                <a:schemeClr val="tx2"/>
              </a:solidFill>
            </a:endParaRPr>
          </a:p>
        </p:txBody>
      </p:sp>
      <p:pic>
        <p:nvPicPr>
          <p:cNvPr id="104451" name="Picture 3" descr="tent_hos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800600" y="4724400"/>
            <a:ext cx="21336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TENT2"/>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2057400" y="838200"/>
            <a:ext cx="464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descr="tent_hos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4724400"/>
            <a:ext cx="22860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6"/>
          <p:cNvSpPr txBox="1">
            <a:spLocks noChangeArrowheads="1"/>
          </p:cNvSpPr>
          <p:nvPr/>
        </p:nvSpPr>
        <p:spPr bwMode="auto">
          <a:xfrm>
            <a:off x="609600" y="3657600"/>
            <a:ext cx="39354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sz="2800" b="1" dirty="0">
                <a:solidFill>
                  <a:schemeClr val="bg1"/>
                </a:solidFill>
                <a:latin typeface="Arial" charset="0"/>
                <a:cs typeface="Arial" charset="0"/>
              </a:rPr>
              <a:t>Women</a:t>
            </a:r>
            <a:r>
              <a:rPr lang="fr-FR" altLang="ja-JP" sz="2800" b="1" dirty="0">
                <a:solidFill>
                  <a:schemeClr val="bg1"/>
                </a:solidFill>
                <a:latin typeface="Arial" charset="0"/>
                <a:cs typeface="Arial" charset="0"/>
              </a:rPr>
              <a:t>'</a:t>
            </a:r>
            <a:r>
              <a:rPr lang="en-US" sz="2800" b="1" dirty="0">
                <a:solidFill>
                  <a:schemeClr val="bg1"/>
                </a:solidFill>
                <a:latin typeface="Arial" charset="0"/>
                <a:cs typeface="Arial" charset="0"/>
              </a:rPr>
              <a:t>s section with </a:t>
            </a:r>
          </a:p>
          <a:p>
            <a:pPr eaLnBrk="1" hangingPunct="1"/>
            <a:r>
              <a:rPr lang="en-US" sz="2800" b="1" dirty="0">
                <a:solidFill>
                  <a:schemeClr val="bg1"/>
                </a:solidFill>
                <a:latin typeface="Arial" charset="0"/>
                <a:cs typeface="Arial" charset="0"/>
              </a:rPr>
              <a:t>cooking and storage</a:t>
            </a:r>
          </a:p>
        </p:txBody>
      </p:sp>
      <p:sp>
        <p:nvSpPr>
          <p:cNvPr id="104455" name="Text Box 7"/>
          <p:cNvSpPr txBox="1">
            <a:spLocks noChangeArrowheads="1"/>
          </p:cNvSpPr>
          <p:nvPr/>
        </p:nvSpPr>
        <p:spPr bwMode="auto">
          <a:xfrm>
            <a:off x="4876800" y="3657600"/>
            <a:ext cx="3124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sz="2800" b="1" dirty="0">
                <a:solidFill>
                  <a:schemeClr val="bg1"/>
                </a:solidFill>
                <a:latin typeface="Arial" charset="0"/>
                <a:cs typeface="Arial" charset="0"/>
              </a:rPr>
              <a:t>Men</a:t>
            </a:r>
            <a:r>
              <a:rPr lang="fr-FR" altLang="ja-JP" sz="2800" b="1" dirty="0">
                <a:solidFill>
                  <a:schemeClr val="bg1"/>
                </a:solidFill>
                <a:latin typeface="Arial" charset="0"/>
                <a:cs typeface="Arial" charset="0"/>
              </a:rPr>
              <a:t>'</a:t>
            </a:r>
            <a:r>
              <a:rPr lang="en-US" sz="2800" b="1" dirty="0">
                <a:solidFill>
                  <a:schemeClr val="bg1"/>
                </a:solidFill>
                <a:latin typeface="Arial" charset="0"/>
                <a:cs typeface="Arial" charset="0"/>
              </a:rPr>
              <a:t>s section for</a:t>
            </a:r>
            <a:br>
              <a:rPr lang="en-US" sz="2800" b="1" dirty="0">
                <a:solidFill>
                  <a:schemeClr val="bg1"/>
                </a:solidFill>
                <a:latin typeface="Arial" charset="0"/>
                <a:cs typeface="Arial" charset="0"/>
              </a:rPr>
            </a:br>
            <a:r>
              <a:rPr lang="en-US" sz="2800" b="1" dirty="0">
                <a:solidFill>
                  <a:schemeClr val="bg1"/>
                </a:solidFill>
                <a:latin typeface="Arial" charset="0"/>
                <a:cs typeface="Arial" charset="0"/>
              </a:rPr>
              <a:t>receiving guests</a:t>
            </a:r>
          </a:p>
        </p:txBody>
      </p:sp>
      <p:sp>
        <p:nvSpPr>
          <p:cNvPr id="104456" name="Rectangle 9"/>
          <p:cNvSpPr>
            <a:spLocks noGrp="1" noChangeArrowheads="1"/>
          </p:cNvSpPr>
          <p:nvPr>
            <p:ph type="title" idx="4294967295"/>
          </p:nvPr>
        </p:nvSpPr>
        <p:spPr>
          <a:xfrm>
            <a:off x="533400" y="0"/>
            <a:ext cx="7772400" cy="914400"/>
          </a:xfrm>
        </p:spPr>
        <p:txBody>
          <a:bodyPr/>
          <a:lstStyle/>
          <a:p>
            <a:pPr eaLnBrk="1" hangingPunct="1"/>
            <a:r>
              <a:rPr lang="en-US" sz="3600" b="1">
                <a:solidFill>
                  <a:srgbClr val="FFCC00"/>
                </a:solidFill>
                <a:latin typeface="Arial" charset="0"/>
                <a:cs typeface="Times New Roman" charset="0"/>
              </a:rPr>
              <a:t>Interior structure</a:t>
            </a:r>
            <a:endParaRPr lang="en-US">
              <a:latin typeface="Arial" charset="0"/>
              <a:cs typeface="Times New Roman" charset="0"/>
            </a:endParaRPr>
          </a:p>
        </p:txBody>
      </p:sp>
      <p:sp>
        <p:nvSpPr>
          <p:cNvPr id="9" name="TextBox 8"/>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2" descr="tent_int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5410200" y="1371600"/>
            <a:ext cx="3581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latin typeface="Arial" charset="0"/>
              </a:rPr>
              <a:t>The women in the inner area are screened from the  view of those in the reception area, but  they can hear what goes on in that room</a:t>
            </a:r>
          </a:p>
          <a:p>
            <a:pPr eaLnBrk="1" hangingPunct="1"/>
            <a:endParaRPr lang="en-US" b="1" dirty="0">
              <a:solidFill>
                <a:schemeClr val="bg1"/>
              </a:solidFill>
              <a:latin typeface="Arial" charset="0"/>
            </a:endParaRPr>
          </a:p>
          <a:p>
            <a:pPr eaLnBrk="1" hangingPunct="1"/>
            <a:r>
              <a:rPr lang="en-US" b="1" dirty="0">
                <a:solidFill>
                  <a:schemeClr val="bg1"/>
                </a:solidFill>
                <a:latin typeface="Arial" charset="0"/>
              </a:rPr>
              <a:t>In Genesis 18:10-15, Sarah in the inner area overheard what the angelic guest said in the reception area of Abraham</a:t>
            </a:r>
            <a:r>
              <a:rPr lang="fr-FR" altLang="ja-JP" b="1" dirty="0">
                <a:solidFill>
                  <a:schemeClr val="bg1"/>
                </a:solidFill>
                <a:latin typeface="Arial" charset="0"/>
              </a:rPr>
              <a:t>'</a:t>
            </a:r>
            <a:r>
              <a:rPr lang="en-US" b="1" dirty="0">
                <a:solidFill>
                  <a:schemeClr val="bg1"/>
                </a:solidFill>
                <a:latin typeface="Arial" charset="0"/>
              </a:rPr>
              <a:t>s tent.</a:t>
            </a:r>
          </a:p>
        </p:txBody>
      </p:sp>
      <p:sp>
        <p:nvSpPr>
          <p:cNvPr id="106500" name="Rectangle 5"/>
          <p:cNvSpPr>
            <a:spLocks noGrp="1" noChangeArrowheads="1"/>
          </p:cNvSpPr>
          <p:nvPr>
            <p:ph type="title" idx="4294967295"/>
          </p:nvPr>
        </p:nvSpPr>
        <p:spPr>
          <a:xfrm>
            <a:off x="5334000" y="460375"/>
            <a:ext cx="2978150" cy="641350"/>
          </a:xfrm>
          <a:noFill/>
        </p:spPr>
        <p:txBody>
          <a:bodyPr wrap="none" anchor="t">
            <a:spAutoFit/>
          </a:bodyPr>
          <a:lstStyle/>
          <a:p>
            <a:pPr algn="l" eaLnBrk="1" hangingPunct="1"/>
            <a:r>
              <a:rPr lang="en-US" sz="3600" b="1">
                <a:solidFill>
                  <a:srgbClr val="FFCC00"/>
                </a:solidFill>
                <a:latin typeface="Arial" charset="0"/>
                <a:cs typeface="Times New Roman" charset="0"/>
              </a:rPr>
              <a:t>Tent Hearing</a:t>
            </a:r>
          </a:p>
        </p:txBody>
      </p:sp>
      <p:sp>
        <p:nvSpPr>
          <p:cNvPr id="5" name="TextBox 4"/>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158h</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938338" y="1233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108547" name="Picture 3" descr="Image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66800"/>
            <a:ext cx="54864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5"/>
          <p:cNvSpPr txBox="1">
            <a:spLocks noChangeArrowheads="1"/>
          </p:cNvSpPr>
          <p:nvPr/>
        </p:nvSpPr>
        <p:spPr bwMode="auto">
          <a:xfrm>
            <a:off x="4572000" y="2590800"/>
            <a:ext cx="365760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a:solidFill>
                  <a:srgbClr val="FFFF00"/>
                </a:solidFill>
                <a:latin typeface="Arial" charset="0"/>
              </a:rPr>
              <a:t>Walls made of sun-dried mud bricks </a:t>
            </a:r>
          </a:p>
        </p:txBody>
      </p:sp>
      <p:sp>
        <p:nvSpPr>
          <p:cNvPr id="108549" name="Text Box 6"/>
          <p:cNvSpPr txBox="1">
            <a:spLocks noChangeArrowheads="1"/>
          </p:cNvSpPr>
          <p:nvPr/>
        </p:nvSpPr>
        <p:spPr bwMode="auto">
          <a:xfrm>
            <a:off x="4495800" y="3838575"/>
            <a:ext cx="4579198" cy="267765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266700" indent="-266700" eaLnBrk="1" hangingPunct="1"/>
            <a:r>
              <a:rPr lang="en-US" b="1" dirty="0">
                <a:solidFill>
                  <a:srgbClr val="FFFFFF"/>
                </a:solidFill>
                <a:latin typeface="Arial" charset="0"/>
              </a:rPr>
              <a:t>Construction of the roof:</a:t>
            </a:r>
          </a:p>
          <a:p>
            <a:pPr marL="266700" indent="-266700" eaLnBrk="1" hangingPunct="1">
              <a:buFont typeface="Wingdings" charset="0"/>
              <a:buChar char="§"/>
            </a:pPr>
            <a:r>
              <a:rPr lang="en-US" b="1" dirty="0">
                <a:solidFill>
                  <a:srgbClr val="FFFFFF"/>
                </a:solidFill>
                <a:latin typeface="Arial" charset="0"/>
              </a:rPr>
              <a:t>Laying of beams</a:t>
            </a:r>
          </a:p>
          <a:p>
            <a:pPr marL="266700" indent="-266700" eaLnBrk="1" hangingPunct="1">
              <a:buFont typeface="Wingdings" charset="0"/>
              <a:buChar char="§"/>
            </a:pPr>
            <a:r>
              <a:rPr lang="en-US" b="1" dirty="0">
                <a:solidFill>
                  <a:srgbClr val="FFFFFF"/>
                </a:solidFill>
                <a:latin typeface="Arial" charset="0"/>
              </a:rPr>
              <a:t>Putting on a mat of reefs</a:t>
            </a:r>
          </a:p>
          <a:p>
            <a:pPr marL="266700" indent="-266700" eaLnBrk="1" hangingPunct="1">
              <a:buFont typeface="Wingdings" charset="0"/>
              <a:buChar char="§"/>
            </a:pPr>
            <a:r>
              <a:rPr lang="en-US" b="1" dirty="0">
                <a:solidFill>
                  <a:srgbClr val="FFFFFF"/>
                </a:solidFill>
                <a:latin typeface="Arial" charset="0"/>
              </a:rPr>
              <a:t>Coating clay over it</a:t>
            </a:r>
          </a:p>
          <a:p>
            <a:pPr marL="266700" indent="-266700" eaLnBrk="1" hangingPunct="1">
              <a:buFont typeface="Wingdings" charset="0"/>
              <a:buChar char="§"/>
            </a:pPr>
            <a:r>
              <a:rPr lang="en-US" b="1" dirty="0">
                <a:solidFill>
                  <a:srgbClr val="FFFFFF"/>
                </a:solidFill>
                <a:latin typeface="Arial" charset="0"/>
              </a:rPr>
              <a:t>Scattering sand and pebbles</a:t>
            </a:r>
          </a:p>
          <a:p>
            <a:pPr marL="266700" indent="-266700" eaLnBrk="1" hangingPunct="1">
              <a:buFont typeface="Wingdings" charset="0"/>
              <a:buChar char="§"/>
            </a:pPr>
            <a:r>
              <a:rPr lang="en-US" b="1" dirty="0">
                <a:solidFill>
                  <a:srgbClr val="FFFFFF"/>
                </a:solidFill>
                <a:latin typeface="Arial" charset="0"/>
              </a:rPr>
              <a:t>Using a stone roller to make</a:t>
            </a:r>
          </a:p>
          <a:p>
            <a:pPr marL="266700" indent="-266700" eaLnBrk="1" hangingPunct="1"/>
            <a:r>
              <a:rPr lang="en-US" b="1" dirty="0">
                <a:solidFill>
                  <a:srgbClr val="FFFFFF"/>
                </a:solidFill>
                <a:latin typeface="Arial" charset="0"/>
              </a:rPr>
              <a:t> it smooth to keep out the rain</a:t>
            </a:r>
          </a:p>
        </p:txBody>
      </p:sp>
      <p:sp>
        <p:nvSpPr>
          <p:cNvPr id="108550" name="Rectangle 7"/>
          <p:cNvSpPr>
            <a:spLocks noGrp="1" noChangeArrowheads="1"/>
          </p:cNvSpPr>
          <p:nvPr>
            <p:ph type="title" idx="4294967295"/>
          </p:nvPr>
        </p:nvSpPr>
        <p:spPr>
          <a:xfrm>
            <a:off x="0" y="0"/>
            <a:ext cx="9144000" cy="1143000"/>
          </a:xfrm>
        </p:spPr>
        <p:txBody>
          <a:bodyPr/>
          <a:lstStyle/>
          <a:p>
            <a:pPr algn="l" eaLnBrk="1" hangingPunct="1"/>
            <a:r>
              <a:rPr lang="en-US" sz="2800" b="1">
                <a:solidFill>
                  <a:srgbClr val="FFCC00"/>
                </a:solidFill>
                <a:latin typeface="Arial" charset="0"/>
                <a:cs typeface="Times New Roman" charset="0"/>
              </a:rPr>
              <a:t>One-Room Dwelling of the Common People</a:t>
            </a:r>
            <a:endParaRPr lang="en-US" sz="3600">
              <a:latin typeface="Arial" charset="0"/>
              <a:cs typeface="Times New Roman" charset="0"/>
            </a:endParaRPr>
          </a:p>
        </p:txBody>
      </p:sp>
      <p:sp>
        <p:nvSpPr>
          <p:cNvPr id="7" name="TextBox 6"/>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67544" y="332656"/>
            <a:ext cx="7772400" cy="947192"/>
          </a:xfrm>
          <a:gradFill rotWithShape="1">
            <a:gsLst>
              <a:gs pos="0">
                <a:srgbClr val="000076"/>
              </a:gs>
              <a:gs pos="50000">
                <a:srgbClr val="0000FF"/>
              </a:gs>
              <a:gs pos="100000">
                <a:srgbClr val="000076"/>
              </a:gs>
            </a:gsLst>
            <a:lin ang="5400000" scaled="1"/>
          </a:gradFill>
        </p:spPr>
        <p:txBody>
          <a:bodyPr/>
          <a:lstStyle/>
          <a:p>
            <a:pPr eaLnBrk="1" hangingPunct="1"/>
            <a:r>
              <a:rPr lang="en-US" b="1">
                <a:solidFill>
                  <a:srgbClr val="FFFF00"/>
                </a:solidFill>
                <a:latin typeface="Arial" charset="0"/>
                <a:cs typeface="Times New Roman" charset="0"/>
              </a:rPr>
              <a:t>What is Rural Life?</a:t>
            </a:r>
          </a:p>
        </p:txBody>
      </p:sp>
      <p:sp>
        <p:nvSpPr>
          <p:cNvPr id="49155" name="Rectangle 3"/>
          <p:cNvSpPr>
            <a:spLocks noGrp="1" noChangeArrowheads="1"/>
          </p:cNvSpPr>
          <p:nvPr>
            <p:ph type="body" sz="half" idx="1"/>
          </p:nvPr>
        </p:nvSpPr>
        <p:spPr>
          <a:xfrm>
            <a:off x="683568" y="2276872"/>
            <a:ext cx="7086600" cy="762000"/>
          </a:xfrm>
          <a:solidFill>
            <a:schemeClr val="bg1">
              <a:alpha val="0"/>
            </a:schemeClr>
          </a:solidFill>
        </p:spPr>
        <p:txBody>
          <a:bodyPr/>
          <a:lstStyle/>
          <a:p>
            <a:pPr eaLnBrk="1" hangingPunct="1"/>
            <a:r>
              <a:rPr lang="en-US" sz="3600" b="1" dirty="0">
                <a:solidFill>
                  <a:srgbClr val="FFCC00"/>
                </a:solidFill>
                <a:latin typeface="Arial" charset="0"/>
                <a:cs typeface="Times New Roman" charset="0"/>
              </a:rPr>
              <a:t>A Definition of </a:t>
            </a:r>
            <a:r>
              <a:rPr lang="en-US" altLang="ja-JP" sz="3600" b="1" dirty="0">
                <a:solidFill>
                  <a:srgbClr val="FFCC00"/>
                </a:solidFill>
                <a:latin typeface="Arial" charset="0"/>
                <a:cs typeface="Times New Roman" charset="0"/>
              </a:rPr>
              <a:t>"</a:t>
            </a:r>
            <a:r>
              <a:rPr lang="en-US" sz="3600" b="1" dirty="0">
                <a:solidFill>
                  <a:srgbClr val="FFCC00"/>
                </a:solidFill>
                <a:latin typeface="Arial" charset="0"/>
                <a:cs typeface="Times New Roman" charset="0"/>
              </a:rPr>
              <a:t>Rural</a:t>
            </a:r>
            <a:r>
              <a:rPr lang="en-US" altLang="ja-JP" sz="3600" b="1" dirty="0">
                <a:solidFill>
                  <a:srgbClr val="FFCC00"/>
                </a:solidFill>
                <a:latin typeface="Arial" charset="0"/>
                <a:cs typeface="Times New Roman" charset="0"/>
              </a:rPr>
              <a:t>"</a:t>
            </a:r>
            <a:r>
              <a:rPr lang="en-US" sz="3600" b="1" dirty="0">
                <a:solidFill>
                  <a:srgbClr val="FFCC00"/>
                </a:solidFill>
                <a:latin typeface="Arial" charset="0"/>
                <a:cs typeface="Times New Roman" charset="0"/>
              </a:rPr>
              <a:t>:</a:t>
            </a:r>
            <a:endParaRPr lang="en-GB" sz="3600" b="1" dirty="0">
              <a:solidFill>
                <a:srgbClr val="FFCC00"/>
              </a:solidFill>
              <a:latin typeface="Arial" charset="0"/>
              <a:cs typeface="Times New Roman" charset="0"/>
            </a:endParaRPr>
          </a:p>
        </p:txBody>
      </p:sp>
      <p:sp>
        <p:nvSpPr>
          <p:cNvPr id="49156" name="Text Box 4"/>
          <p:cNvSpPr txBox="1">
            <a:spLocks noChangeArrowheads="1"/>
          </p:cNvSpPr>
          <p:nvPr/>
        </p:nvSpPr>
        <p:spPr bwMode="auto">
          <a:xfrm>
            <a:off x="990600" y="2971800"/>
            <a:ext cx="76200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lnSpc>
                <a:spcPct val="125000"/>
              </a:lnSpc>
            </a:pPr>
            <a:r>
              <a:rPr lang="en-US" altLang="ja-JP" sz="3600" b="1" dirty="0">
                <a:solidFill>
                  <a:srgbClr val="FFCC00"/>
                </a:solidFill>
                <a:latin typeface="Arial" charset="0"/>
              </a:rPr>
              <a:t>"</a:t>
            </a:r>
            <a:r>
              <a:rPr lang="en-US" sz="3600" b="1" dirty="0">
                <a:solidFill>
                  <a:srgbClr val="FFCC00"/>
                </a:solidFill>
                <a:latin typeface="Arial" charset="0"/>
              </a:rPr>
              <a:t>Happening in or connected with</a:t>
            </a:r>
            <a:br>
              <a:rPr lang="en-US" sz="3600" b="1" dirty="0">
                <a:solidFill>
                  <a:srgbClr val="FFCC00"/>
                </a:solidFill>
                <a:latin typeface="Arial" charset="0"/>
              </a:rPr>
            </a:br>
            <a:r>
              <a:rPr lang="en-US" sz="3600" b="1" dirty="0">
                <a:solidFill>
                  <a:srgbClr val="FFCC00"/>
                </a:solidFill>
                <a:latin typeface="Arial" charset="0"/>
              </a:rPr>
              <a:t> the countryside, not the city.</a:t>
            </a:r>
            <a:r>
              <a:rPr lang="en-US" altLang="ja-JP" sz="3600" b="1" dirty="0">
                <a:solidFill>
                  <a:srgbClr val="FFCC00"/>
                </a:solidFill>
                <a:latin typeface="Arial" charset="0"/>
              </a:rPr>
              <a:t>"</a:t>
            </a:r>
            <a:endParaRPr lang="en-US" sz="3600" b="1" dirty="0">
              <a:solidFill>
                <a:srgbClr val="FFCC00"/>
              </a:solidFill>
              <a:latin typeface="Arial" charset="0"/>
            </a:endParaRPr>
          </a:p>
          <a:p>
            <a:pPr eaLnBrk="1" hangingPunct="1">
              <a:lnSpc>
                <a:spcPct val="125000"/>
              </a:lnSpc>
            </a:pPr>
            <a:r>
              <a:rPr lang="en-US" sz="3600" b="1" dirty="0">
                <a:solidFill>
                  <a:srgbClr val="FFCC00"/>
                </a:solidFill>
                <a:latin typeface="Arial" charset="0"/>
              </a:rPr>
              <a:t>	</a:t>
            </a:r>
            <a:r>
              <a:rPr lang="en-US" sz="3600" b="1" i="1" dirty="0">
                <a:solidFill>
                  <a:srgbClr val="FFCC00"/>
                </a:solidFill>
                <a:latin typeface="Arial" charset="0"/>
              </a:rPr>
              <a:t>	</a:t>
            </a:r>
            <a:r>
              <a:rPr lang="en-US" sz="1800" b="1" i="1" dirty="0">
                <a:solidFill>
                  <a:srgbClr val="FFCC00"/>
                </a:solidFill>
                <a:latin typeface="Arial" charset="0"/>
              </a:rPr>
              <a:t>(Longman Dictionary of Contemporary English)</a:t>
            </a:r>
            <a:endParaRPr lang="en-GB" sz="1800" b="1" i="1" dirty="0">
              <a:solidFill>
                <a:srgbClr val="FFCC00"/>
              </a:solidFill>
              <a:latin typeface="Arial" charset="0"/>
            </a:endParaRPr>
          </a:p>
        </p:txBody>
      </p:sp>
      <p:sp>
        <p:nvSpPr>
          <p:cNvPr id="5" name="TextBox 4"/>
          <p:cNvSpPr txBox="1"/>
          <p:nvPr/>
        </p:nvSpPr>
        <p:spPr>
          <a:xfrm>
            <a:off x="8244408" y="116632"/>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158a</a:t>
            </a:r>
          </a:p>
        </p:txBody>
      </p:sp>
      <p:sp>
        <p:nvSpPr>
          <p:cNvPr id="6" name="Rectangle 3"/>
          <p:cNvSpPr txBox="1">
            <a:spLocks noChangeArrowheads="1"/>
          </p:cNvSpPr>
          <p:nvPr/>
        </p:nvSpPr>
        <p:spPr bwMode="auto">
          <a:xfrm>
            <a:off x="725760" y="1484784"/>
            <a:ext cx="8094712" cy="7620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r>
              <a:rPr lang="en-US" sz="3600" b="1" dirty="0">
                <a:solidFill>
                  <a:srgbClr val="FFCC00"/>
                </a:solidFill>
                <a:latin typeface="Arial" charset="0"/>
                <a:cs typeface="Times New Roman" charset="0"/>
              </a:rPr>
              <a:t>Write a definition on page 158a</a:t>
            </a:r>
            <a:endParaRPr lang="en-GB" sz="3600" b="1" dirty="0">
              <a:solidFill>
                <a:srgbClr val="FFCC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P spid="4915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descr="house"/>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838200" y="914400"/>
            <a:ext cx="5562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4"/>
          <p:cNvSpPr txBox="1">
            <a:spLocks noChangeArrowheads="1"/>
          </p:cNvSpPr>
          <p:nvPr/>
        </p:nvSpPr>
        <p:spPr bwMode="auto">
          <a:xfrm>
            <a:off x="6629400" y="1524000"/>
            <a:ext cx="2100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a:solidFill>
                  <a:schemeClr val="bg1"/>
                </a:solidFill>
                <a:latin typeface="Arial" charset="0"/>
                <a:cs typeface="Arial" charset="0"/>
              </a:rPr>
              <a:t>1) Leaky roof  </a:t>
            </a:r>
          </a:p>
        </p:txBody>
      </p:sp>
      <p:sp>
        <p:nvSpPr>
          <p:cNvPr id="110596" name="Text Box 6"/>
          <p:cNvSpPr txBox="1">
            <a:spLocks noChangeArrowheads="1"/>
          </p:cNvSpPr>
          <p:nvPr/>
        </p:nvSpPr>
        <p:spPr bwMode="auto">
          <a:xfrm>
            <a:off x="520327" y="4724400"/>
            <a:ext cx="80121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sz="2800" b="1" dirty="0">
                <a:solidFill>
                  <a:schemeClr val="bg1"/>
                </a:solidFill>
                <a:latin typeface="Arial" charset="0"/>
                <a:cs typeface="Arial" charset="0"/>
              </a:rPr>
              <a:t>A quarrelsome wife is like a constant dripping</a:t>
            </a:r>
            <a:br>
              <a:rPr lang="en-US" sz="2800" b="1" dirty="0">
                <a:solidFill>
                  <a:schemeClr val="bg1"/>
                </a:solidFill>
                <a:latin typeface="Arial" charset="0"/>
                <a:cs typeface="Arial" charset="0"/>
              </a:rPr>
            </a:br>
            <a:r>
              <a:rPr lang="en-US" sz="2800" b="1" dirty="0">
                <a:solidFill>
                  <a:schemeClr val="bg1"/>
                </a:solidFill>
                <a:latin typeface="Arial" charset="0"/>
                <a:cs typeface="Arial" charset="0"/>
              </a:rPr>
              <a:t>on a rainy day.                                                         </a:t>
            </a:r>
            <a:br>
              <a:rPr lang="en-US" sz="2800" b="1" dirty="0">
                <a:solidFill>
                  <a:schemeClr val="bg1"/>
                </a:solidFill>
                <a:latin typeface="Arial" charset="0"/>
                <a:cs typeface="Arial" charset="0"/>
              </a:rPr>
            </a:br>
            <a:r>
              <a:rPr lang="en-US" sz="2800" b="1" dirty="0">
                <a:solidFill>
                  <a:schemeClr val="bg1"/>
                </a:solidFill>
                <a:latin typeface="Arial" charset="0"/>
                <a:cs typeface="Arial" charset="0"/>
              </a:rPr>
              <a:t>					Proverbs 27:15 </a:t>
            </a:r>
          </a:p>
        </p:txBody>
      </p:sp>
      <p:sp>
        <p:nvSpPr>
          <p:cNvPr id="110597" name="Rectangle 7"/>
          <p:cNvSpPr>
            <a:spLocks noGrp="1" noChangeArrowheads="1"/>
          </p:cNvSpPr>
          <p:nvPr>
            <p:ph type="title" idx="4294967295"/>
          </p:nvPr>
        </p:nvSpPr>
        <p:spPr>
          <a:xfrm>
            <a:off x="609600" y="0"/>
            <a:ext cx="7772400" cy="838200"/>
          </a:xfrm>
        </p:spPr>
        <p:txBody>
          <a:bodyPr/>
          <a:lstStyle/>
          <a:p>
            <a:pPr eaLnBrk="1" hangingPunct="1"/>
            <a:r>
              <a:rPr lang="en-US" sz="3200" b="1">
                <a:solidFill>
                  <a:srgbClr val="FFCC00"/>
                </a:solidFill>
                <a:latin typeface="Arial" charset="0"/>
                <a:cs typeface="Arial" charset="0"/>
              </a:rPr>
              <a:t>Two Characteristics of the Roof:</a:t>
            </a:r>
            <a:endParaRPr lang="en-US" sz="4800" b="1">
              <a:latin typeface="Arial" charset="0"/>
              <a:cs typeface="Arial" charset="0"/>
            </a:endParaRPr>
          </a:p>
        </p:txBody>
      </p:sp>
      <p:sp>
        <p:nvSpPr>
          <p:cNvPr id="6" name="TextBox 5"/>
          <p:cNvSpPr txBox="1"/>
          <p:nvPr/>
        </p:nvSpPr>
        <p:spPr>
          <a:xfrm>
            <a:off x="8229600" y="152400"/>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2642" name="Picture 2" descr="HOUSE1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381000" y="3581400"/>
            <a:ext cx="4046984" cy="2677656"/>
          </a:xfrm>
          <a:prstGeom prst="rect">
            <a:avLst/>
          </a:prstGeom>
          <a:solidFill>
            <a:srgbClr val="FFFF00">
              <a:alpha val="50195"/>
            </a:srgbClr>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266700" indent="-266700" eaLnBrk="1" hangingPunct="1"/>
            <a:r>
              <a:rPr lang="en-US" b="1" u="sng" dirty="0">
                <a:latin typeface="Arial" charset="0"/>
              </a:rPr>
              <a:t>Uses of the roof:</a:t>
            </a:r>
          </a:p>
          <a:p>
            <a:pPr marL="266700" indent="-266700" eaLnBrk="1" hangingPunct="1">
              <a:buFont typeface="Wingdings" charset="0"/>
              <a:buChar char="§"/>
            </a:pPr>
            <a:r>
              <a:rPr lang="en-US" b="1" dirty="0">
                <a:latin typeface="Arial" charset="0"/>
              </a:rPr>
              <a:t>Vantage point</a:t>
            </a:r>
          </a:p>
          <a:p>
            <a:pPr marL="266700" indent="-266700" eaLnBrk="1" hangingPunct="1">
              <a:buFont typeface="Wingdings" charset="0"/>
              <a:buChar char="§"/>
            </a:pPr>
            <a:r>
              <a:rPr lang="en-US" b="1" dirty="0">
                <a:latin typeface="Arial" charset="0"/>
              </a:rPr>
              <a:t>Place for worship</a:t>
            </a:r>
          </a:p>
          <a:p>
            <a:pPr marL="266700" indent="-266700" eaLnBrk="1" hangingPunct="1">
              <a:buFont typeface="Wingdings" charset="0"/>
              <a:buChar char="§"/>
            </a:pPr>
            <a:r>
              <a:rPr lang="en-US" b="1" dirty="0">
                <a:latin typeface="Arial" charset="0"/>
              </a:rPr>
              <a:t>Drying crops</a:t>
            </a:r>
          </a:p>
          <a:p>
            <a:pPr marL="266700" indent="-266700" eaLnBrk="1" hangingPunct="1">
              <a:buFont typeface="Wingdings" charset="0"/>
              <a:buChar char="§"/>
            </a:pPr>
            <a:r>
              <a:rPr lang="en-US" b="1" dirty="0">
                <a:latin typeface="Arial" charset="0"/>
              </a:rPr>
              <a:t>Place for storage</a:t>
            </a:r>
          </a:p>
          <a:p>
            <a:pPr marL="266700" indent="-266700" eaLnBrk="1" hangingPunct="1">
              <a:buFont typeface="Wingdings" charset="0"/>
              <a:buChar char="§"/>
            </a:pPr>
            <a:r>
              <a:rPr lang="en-US" b="1" dirty="0">
                <a:latin typeface="Arial" charset="0"/>
              </a:rPr>
              <a:t>Place to sleep on a hot summer</a:t>
            </a:r>
            <a:r>
              <a:rPr lang="fr-FR" altLang="ja-JP" b="1" dirty="0">
                <a:latin typeface="Arial" charset="0"/>
              </a:rPr>
              <a:t>'</a:t>
            </a:r>
            <a:r>
              <a:rPr lang="en-US" b="1" dirty="0">
                <a:latin typeface="Arial" charset="0"/>
              </a:rPr>
              <a:t>s night</a:t>
            </a:r>
          </a:p>
        </p:txBody>
      </p:sp>
      <p:sp>
        <p:nvSpPr>
          <p:cNvPr id="81924" name="Text Box 4"/>
          <p:cNvSpPr txBox="1">
            <a:spLocks noChangeArrowheads="1"/>
          </p:cNvSpPr>
          <p:nvPr/>
        </p:nvSpPr>
        <p:spPr bwMode="auto">
          <a:xfrm>
            <a:off x="251520" y="1143000"/>
            <a:ext cx="3960440" cy="1200328"/>
          </a:xfrm>
          <a:prstGeom prst="rect">
            <a:avLst/>
          </a:prstGeom>
          <a:gradFill rotWithShape="0">
            <a:gsLst>
              <a:gs pos="0">
                <a:schemeClr val="accent1"/>
              </a:gs>
              <a:gs pos="100000">
                <a:schemeClr val="accent1">
                  <a:gamma/>
                  <a:tint val="0"/>
                  <a:invGamma/>
                </a:schemeClr>
              </a:gs>
            </a:gsLst>
            <a:lin ang="5400000" scaled="1"/>
          </a:grad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444500" indent="-444500" eaLnBrk="1" hangingPunct="1"/>
            <a:r>
              <a:rPr lang="en-US" b="1" dirty="0">
                <a:latin typeface="Arial" charset="0"/>
              </a:rPr>
              <a:t>2)	The roof was green as the seeds in the mud sprouted.</a:t>
            </a:r>
            <a:endParaRPr lang="en-US" b="1" dirty="0">
              <a:solidFill>
                <a:schemeClr val="bg1"/>
              </a:solidFill>
              <a:latin typeface="Arial" charset="0"/>
            </a:endParaRPr>
          </a:p>
        </p:txBody>
      </p:sp>
      <p:sp>
        <p:nvSpPr>
          <p:cNvPr id="112645" name="Rectangle 6"/>
          <p:cNvSpPr>
            <a:spLocks noGrp="1" noChangeArrowheads="1"/>
          </p:cNvSpPr>
          <p:nvPr>
            <p:ph type="title" idx="4294967295"/>
          </p:nvPr>
        </p:nvSpPr>
        <p:spPr>
          <a:xfrm>
            <a:off x="1647825" y="309563"/>
            <a:ext cx="5667375" cy="528637"/>
          </a:xfrm>
          <a:solidFill>
            <a:srgbClr val="FFFF00"/>
          </a:solidFill>
          <a:ln cap="flat">
            <a:solidFill>
              <a:schemeClr val="tx1"/>
            </a:solidFill>
            <a:miter lim="800000"/>
            <a:headEnd/>
            <a:tailEnd/>
          </a:ln>
        </p:spPr>
        <p:txBody>
          <a:bodyPr wrap="none" anchor="t">
            <a:spAutoFit/>
          </a:bodyPr>
          <a:lstStyle/>
          <a:p>
            <a:pPr algn="l" eaLnBrk="1" hangingPunct="1"/>
            <a:r>
              <a:rPr lang="en-US" sz="2800" b="1">
                <a:solidFill>
                  <a:schemeClr val="accent2"/>
                </a:solidFill>
                <a:latin typeface="Arial" charset="0"/>
                <a:cs typeface="Times New Roman" charset="0"/>
              </a:rPr>
              <a:t>Two Characteristics of the Roof:</a:t>
            </a:r>
          </a:p>
        </p:txBody>
      </p:sp>
      <p:sp>
        <p:nvSpPr>
          <p:cNvPr id="6" name="TextBox 5"/>
          <p:cNvSpPr txBox="1"/>
          <p:nvPr/>
        </p:nvSpPr>
        <p:spPr>
          <a:xfrm>
            <a:off x="8100392" y="116632"/>
            <a:ext cx="886180"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effectLst>
                  <a:outerShdw blurRad="38100" dist="38100" dir="2700000" algn="tl">
                    <a:srgbClr val="FFFFFF"/>
                  </a:outerShdw>
                </a:effectLst>
                <a:latin typeface="Arial" charset="0"/>
                <a:cs typeface="Arial" charset="0"/>
              </a:rPr>
              <a:t>158h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house_in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4724400" y="7620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1066800" y="3048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endParaRPr lang="en-US" sz="2800">
              <a:solidFill>
                <a:srgbClr val="FFCC00"/>
              </a:solidFill>
              <a:latin typeface="Arial" charset="0"/>
            </a:endParaRPr>
          </a:p>
        </p:txBody>
      </p:sp>
      <p:sp>
        <p:nvSpPr>
          <p:cNvPr id="114692" name="Text Box 4"/>
          <p:cNvSpPr txBox="1">
            <a:spLocks noChangeArrowheads="1"/>
          </p:cNvSpPr>
          <p:nvPr/>
        </p:nvSpPr>
        <p:spPr bwMode="auto">
          <a:xfrm>
            <a:off x="304800" y="1700808"/>
            <a:ext cx="30530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a:solidFill>
                  <a:srgbClr val="FFFFFF"/>
                </a:solidFill>
                <a:latin typeface="Arial" charset="0"/>
              </a:rPr>
              <a:t>Various jars and pots </a:t>
            </a:r>
          </a:p>
          <a:p>
            <a:pPr eaLnBrk="1" hangingPunct="1"/>
            <a:r>
              <a:rPr lang="en-US">
                <a:solidFill>
                  <a:srgbClr val="FFFFFF"/>
                </a:solidFill>
                <a:latin typeface="Arial" charset="0"/>
              </a:rPr>
              <a:t>for storage</a:t>
            </a:r>
          </a:p>
        </p:txBody>
      </p:sp>
      <p:sp>
        <p:nvSpPr>
          <p:cNvPr id="114693" name="Rectangle 5"/>
          <p:cNvSpPr>
            <a:spLocks noChangeArrowheads="1"/>
          </p:cNvSpPr>
          <p:nvPr/>
        </p:nvSpPr>
        <p:spPr bwMode="auto">
          <a:xfrm>
            <a:off x="304800" y="3607395"/>
            <a:ext cx="4204697"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FFFFFF"/>
                </a:solidFill>
                <a:latin typeface="Arial" charset="0"/>
              </a:rPr>
              <a:t>Oil lamp: earthenware saucer</a:t>
            </a:r>
            <a:br>
              <a:rPr lang="en-US" dirty="0">
                <a:solidFill>
                  <a:srgbClr val="FFFFFF"/>
                </a:solidFill>
                <a:latin typeface="Arial" charset="0"/>
              </a:rPr>
            </a:br>
            <a:r>
              <a:rPr lang="en-US">
                <a:solidFill>
                  <a:srgbClr val="FFFFFF"/>
                </a:solidFill>
                <a:latin typeface="Arial" charset="0"/>
              </a:rPr>
              <a:t>to hold the olive oil and a </a:t>
            </a:r>
            <a:br>
              <a:rPr lang="en-US" dirty="0">
                <a:solidFill>
                  <a:srgbClr val="FFFFFF"/>
                </a:solidFill>
                <a:latin typeface="Arial" charset="0"/>
              </a:rPr>
            </a:br>
            <a:r>
              <a:rPr lang="en-US">
                <a:solidFill>
                  <a:srgbClr val="FFFFFF"/>
                </a:solidFill>
                <a:latin typeface="Arial" charset="0"/>
              </a:rPr>
              <a:t>pinched lip </a:t>
            </a:r>
            <a:r>
              <a:rPr lang="en-US" dirty="0">
                <a:solidFill>
                  <a:srgbClr val="FFFFFF"/>
                </a:solidFill>
                <a:latin typeface="Arial" charset="0"/>
              </a:rPr>
              <a:t>to hold the wick </a:t>
            </a:r>
          </a:p>
        </p:txBody>
      </p:sp>
      <p:sp>
        <p:nvSpPr>
          <p:cNvPr id="114694" name="Rectangle 6"/>
          <p:cNvSpPr>
            <a:spLocks noChangeArrowheads="1"/>
          </p:cNvSpPr>
          <p:nvPr/>
        </p:nvSpPr>
        <p:spPr bwMode="auto">
          <a:xfrm>
            <a:off x="304800" y="5131395"/>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FFFF"/>
                </a:solidFill>
                <a:latin typeface="Arial" charset="0"/>
              </a:rPr>
              <a:t>Raised platform used for </a:t>
            </a:r>
          </a:p>
          <a:p>
            <a:r>
              <a:rPr lang="en-US">
                <a:solidFill>
                  <a:srgbClr val="FFFFFF"/>
                </a:solidFill>
                <a:latin typeface="Arial" charset="0"/>
              </a:rPr>
              <a:t>family activities</a:t>
            </a:r>
          </a:p>
        </p:txBody>
      </p:sp>
      <p:sp>
        <p:nvSpPr>
          <p:cNvPr id="114695" name="Text Box 7"/>
          <p:cNvSpPr txBox="1">
            <a:spLocks noChangeArrowheads="1"/>
          </p:cNvSpPr>
          <p:nvPr/>
        </p:nvSpPr>
        <p:spPr bwMode="auto">
          <a:xfrm>
            <a:off x="7092280" y="735087"/>
            <a:ext cx="1142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a:solidFill>
                  <a:schemeClr val="bg1"/>
                </a:solidFill>
                <a:latin typeface="Arial"/>
                <a:cs typeface="Arial"/>
              </a:rPr>
              <a:t>Beams</a:t>
            </a:r>
          </a:p>
        </p:txBody>
      </p:sp>
      <p:pic>
        <p:nvPicPr>
          <p:cNvPr id="114696" name="Picture 8" descr="POT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2209800"/>
            <a:ext cx="23622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Picture 9" descr="BOTTL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58200" y="5410200"/>
            <a:ext cx="4175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8" name="Rectangle 10"/>
          <p:cNvSpPr>
            <a:spLocks noChangeArrowheads="1"/>
          </p:cNvSpPr>
          <p:nvPr/>
        </p:nvSpPr>
        <p:spPr bwMode="auto">
          <a:xfrm>
            <a:off x="4800600" y="3733800"/>
            <a:ext cx="1371600" cy="12192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9" name="Rectangle 11"/>
          <p:cNvSpPr>
            <a:spLocks noGrp="1" noChangeArrowheads="1"/>
          </p:cNvSpPr>
          <p:nvPr>
            <p:ph type="title" idx="4294967295"/>
          </p:nvPr>
        </p:nvSpPr>
        <p:spPr>
          <a:xfrm>
            <a:off x="228600" y="304800"/>
            <a:ext cx="4191000" cy="1143000"/>
          </a:xfrm>
        </p:spPr>
        <p:txBody>
          <a:bodyPr/>
          <a:lstStyle/>
          <a:p>
            <a:pPr eaLnBrk="1" hangingPunct="1"/>
            <a:r>
              <a:rPr lang="en-US" sz="2800" b="1" dirty="0">
                <a:solidFill>
                  <a:srgbClr val="FFCC00"/>
                </a:solidFill>
                <a:latin typeface="Arial" charset="0"/>
                <a:cs typeface="Times New Roman" charset="0"/>
              </a:rPr>
              <a:t>The interior of a</a:t>
            </a:r>
            <a:br>
              <a:rPr lang="en-US" sz="2800" b="1" dirty="0">
                <a:solidFill>
                  <a:srgbClr val="FFCC00"/>
                </a:solidFill>
                <a:latin typeface="Arial" charset="0"/>
                <a:cs typeface="Times New Roman" charset="0"/>
              </a:rPr>
            </a:br>
            <a:r>
              <a:rPr lang="en-US" sz="2800" b="1" dirty="0">
                <a:solidFill>
                  <a:srgbClr val="FFCC00"/>
                </a:solidFill>
                <a:latin typeface="Arial" charset="0"/>
                <a:cs typeface="Times New Roman" charset="0"/>
              </a:rPr>
              <a:t>peasant</a:t>
            </a:r>
            <a:r>
              <a:rPr lang="fr-FR" altLang="ja-JP" sz="2800" b="1" dirty="0">
                <a:solidFill>
                  <a:srgbClr val="FFCC00"/>
                </a:solidFill>
                <a:latin typeface="Arial" charset="0"/>
                <a:cs typeface="Times New Roman" charset="0"/>
              </a:rPr>
              <a:t>'</a:t>
            </a:r>
            <a:r>
              <a:rPr lang="en-US" sz="2800" b="1" dirty="0">
                <a:solidFill>
                  <a:srgbClr val="FFCC00"/>
                </a:solidFill>
                <a:latin typeface="Arial" charset="0"/>
                <a:cs typeface="Times New Roman" charset="0"/>
              </a:rPr>
              <a:t>s house</a:t>
            </a:r>
            <a:endParaRPr lang="en-US" dirty="0">
              <a:latin typeface="Arial" charset="0"/>
              <a:cs typeface="Times New Roman" charset="0"/>
            </a:endParaRPr>
          </a:p>
        </p:txBody>
      </p:sp>
      <p:sp>
        <p:nvSpPr>
          <p:cNvPr id="12" name="TextBox 11"/>
          <p:cNvSpPr txBox="1"/>
          <p:nvPr/>
        </p:nvSpPr>
        <p:spPr>
          <a:xfrm>
            <a:off x="8229600" y="152400"/>
            <a:ext cx="78368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739575" y="1903413"/>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a:latin typeface="Arail" charset="0"/>
                <a:cs typeface="Arail" charset="0"/>
              </a:rPr>
              <a:t>Emphasis on large families</a:t>
            </a:r>
          </a:p>
        </p:txBody>
      </p:sp>
      <p:sp>
        <p:nvSpPr>
          <p:cNvPr id="116739" name="Text Box 3"/>
          <p:cNvSpPr txBox="1">
            <a:spLocks noChangeArrowheads="1"/>
          </p:cNvSpPr>
          <p:nvPr/>
        </p:nvSpPr>
        <p:spPr bwMode="auto">
          <a:xfrm>
            <a:off x="739575" y="3276600"/>
            <a:ext cx="570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latin typeface="Arail" charset="0"/>
                <a:cs typeface="Arail" charset="0"/>
              </a:rPr>
              <a:t>Father was the head of the household</a:t>
            </a:r>
          </a:p>
        </p:txBody>
      </p:sp>
      <p:sp>
        <p:nvSpPr>
          <p:cNvPr id="116740" name="Text Box 4"/>
          <p:cNvSpPr txBox="1">
            <a:spLocks noChangeArrowheads="1"/>
          </p:cNvSpPr>
          <p:nvPr/>
        </p:nvSpPr>
        <p:spPr bwMode="auto">
          <a:xfrm>
            <a:off x="2438400" y="4876800"/>
            <a:ext cx="687114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latin typeface="Arail" charset="0"/>
                <a:cs typeface="Arail" charset="0"/>
              </a:rPr>
              <a:t> </a:t>
            </a:r>
            <a:r>
              <a:rPr lang="en-US" altLang="ja-JP" b="1" dirty="0">
                <a:latin typeface="Arail" charset="0"/>
                <a:cs typeface="Arail" charset="0"/>
              </a:rPr>
              <a:t>"</a:t>
            </a:r>
            <a:r>
              <a:rPr lang="en-US" b="1" dirty="0">
                <a:latin typeface="Arail" charset="0"/>
                <a:cs typeface="Arail" charset="0"/>
              </a:rPr>
              <a:t>Listen, my son, to your father</a:t>
            </a:r>
            <a:r>
              <a:rPr lang="fr-FR" altLang="ja-JP" b="1" dirty="0">
                <a:latin typeface="Arail" charset="0"/>
                <a:cs typeface="Arail" charset="0"/>
              </a:rPr>
              <a:t>'</a:t>
            </a:r>
            <a:r>
              <a:rPr lang="en-US" b="1" dirty="0">
                <a:latin typeface="Arail" charset="0"/>
                <a:cs typeface="Arail" charset="0"/>
              </a:rPr>
              <a:t>s instruction</a:t>
            </a:r>
          </a:p>
          <a:p>
            <a:pPr eaLnBrk="1" hangingPunct="1"/>
            <a:r>
              <a:rPr lang="en-US" b="1" dirty="0">
                <a:latin typeface="Arail" charset="0"/>
                <a:cs typeface="Arail" charset="0"/>
              </a:rPr>
              <a:t>And do not forsake your mother</a:t>
            </a:r>
            <a:r>
              <a:rPr lang="fr-FR" altLang="ja-JP" b="1" dirty="0">
                <a:latin typeface="Arail" charset="0"/>
                <a:cs typeface="Arail" charset="0"/>
              </a:rPr>
              <a:t>'</a:t>
            </a:r>
            <a:r>
              <a:rPr lang="en-US" b="1" dirty="0">
                <a:latin typeface="Arail" charset="0"/>
                <a:cs typeface="Arail" charset="0"/>
              </a:rPr>
              <a:t>s teachings</a:t>
            </a:r>
            <a:r>
              <a:rPr lang="en-US" altLang="ja-JP" b="1" dirty="0">
                <a:latin typeface="Arail" charset="0"/>
                <a:cs typeface="Arail" charset="0"/>
              </a:rPr>
              <a:t>"</a:t>
            </a:r>
            <a:endParaRPr lang="en-US" b="1" dirty="0">
              <a:latin typeface="Arail" charset="0"/>
              <a:cs typeface="Arail" charset="0"/>
            </a:endParaRPr>
          </a:p>
          <a:p>
            <a:pPr eaLnBrk="1" hangingPunct="1"/>
            <a:r>
              <a:rPr lang="en-US" b="1" dirty="0">
                <a:latin typeface="Arail" charset="0"/>
                <a:cs typeface="Arail" charset="0"/>
              </a:rPr>
              <a:t>                                                       (Prov. 1:8) </a:t>
            </a:r>
          </a:p>
        </p:txBody>
      </p:sp>
      <p:sp>
        <p:nvSpPr>
          <p:cNvPr id="116741" name="Rectangle 5"/>
          <p:cNvSpPr>
            <a:spLocks noGrp="1" noChangeArrowheads="1"/>
          </p:cNvSpPr>
          <p:nvPr>
            <p:ph type="title"/>
          </p:nvPr>
        </p:nvSpPr>
        <p:spPr>
          <a:gradFill rotWithShape="0">
            <a:gsLst>
              <a:gs pos="0">
                <a:srgbClr val="767600"/>
              </a:gs>
              <a:gs pos="50000">
                <a:srgbClr val="FFFF00"/>
              </a:gs>
              <a:gs pos="100000">
                <a:srgbClr val="767600"/>
              </a:gs>
            </a:gsLst>
            <a:lin ang="5400000" scaled="1"/>
          </a:gradFill>
        </p:spPr>
        <p:txBody>
          <a:bodyPr/>
          <a:lstStyle/>
          <a:p>
            <a:pPr eaLnBrk="1" hangingPunct="1"/>
            <a:r>
              <a:rPr lang="en-US" b="1">
                <a:latin typeface="Arail" charset="0"/>
                <a:cs typeface="Arail" charset="0"/>
              </a:rPr>
              <a:t>Family  Life</a:t>
            </a:r>
          </a:p>
        </p:txBody>
      </p:sp>
      <p:sp>
        <p:nvSpPr>
          <p:cNvPr id="116742" name="Text Box 6"/>
          <p:cNvSpPr txBox="1">
            <a:spLocks noChangeArrowheads="1"/>
          </p:cNvSpPr>
          <p:nvPr/>
        </p:nvSpPr>
        <p:spPr bwMode="auto">
          <a:xfrm>
            <a:off x="739575" y="2587625"/>
            <a:ext cx="5776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latin typeface="Arail" charset="0"/>
                <a:cs typeface="Arail" charset="0"/>
              </a:rPr>
              <a:t>Children worked in the home or fields</a:t>
            </a:r>
          </a:p>
        </p:txBody>
      </p:sp>
      <p:pic>
        <p:nvPicPr>
          <p:cNvPr id="116743" name="Picture 7" descr="bo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3613" y="1828800"/>
            <a:ext cx="13731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8" descr="http://www.bridgesforpeace.com/images/articles/1680878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191000"/>
            <a:ext cx="23622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5" name="TextBox 8"/>
          <p:cNvSpPr txBox="1">
            <a:spLocks noChangeArrowheads="1"/>
          </p:cNvSpPr>
          <p:nvPr/>
        </p:nvSpPr>
        <p:spPr bwMode="auto">
          <a:xfrm>
            <a:off x="8229600" y="152400"/>
            <a:ext cx="783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rgbClr val="000000"/>
                </a:solidFill>
                <a:latin typeface="Arial" charset="0"/>
                <a:cs typeface="Arial" charset="0"/>
              </a:rPr>
              <a:t>158i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Text Box 3"/>
          <p:cNvSpPr txBox="1">
            <a:spLocks noChangeArrowheads="1"/>
          </p:cNvSpPr>
          <p:nvPr/>
        </p:nvSpPr>
        <p:spPr bwMode="auto">
          <a:xfrm>
            <a:off x="381000" y="3101975"/>
            <a:ext cx="4335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sz="3200" b="1">
                <a:solidFill>
                  <a:srgbClr val="0000CC"/>
                </a:solidFill>
                <a:latin typeface="Arial" charset="0"/>
                <a:cs typeface="Arial" charset="0"/>
              </a:rPr>
              <a:t>The Family Shepherd</a:t>
            </a:r>
            <a:endParaRPr lang="en-US" sz="3200" b="1">
              <a:solidFill>
                <a:srgbClr val="66FFFF"/>
              </a:solidFill>
              <a:latin typeface="Arial" charset="0"/>
              <a:cs typeface="Arial" charset="0"/>
            </a:endParaRPr>
          </a:p>
        </p:txBody>
      </p:sp>
      <p:sp>
        <p:nvSpPr>
          <p:cNvPr id="118787" name="Text Box 4"/>
          <p:cNvSpPr txBox="1">
            <a:spLocks noChangeArrowheads="1"/>
          </p:cNvSpPr>
          <p:nvPr/>
        </p:nvSpPr>
        <p:spPr bwMode="auto">
          <a:xfrm>
            <a:off x="304800" y="106680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latin typeface="Arial" charset="0"/>
                <a:cs typeface="Arial" charset="0"/>
              </a:rPr>
              <a:t>Authority passed to the eldest son upon the death of the father.  Thus Isaac became the new leader over his father</a:t>
            </a:r>
            <a:r>
              <a:rPr lang="fr-FR" altLang="ja-JP" b="1" dirty="0">
                <a:latin typeface="Arial" charset="0"/>
                <a:cs typeface="Arial" charset="0"/>
              </a:rPr>
              <a:t>'</a:t>
            </a:r>
            <a:r>
              <a:rPr lang="en-US" b="1" dirty="0">
                <a:latin typeface="Arial" charset="0"/>
                <a:cs typeface="Arial" charset="0"/>
              </a:rPr>
              <a:t>s household after Abraham died (Genesis 25).</a:t>
            </a:r>
          </a:p>
        </p:txBody>
      </p:sp>
      <p:sp>
        <p:nvSpPr>
          <p:cNvPr id="118788" name="Text Box 5"/>
          <p:cNvSpPr txBox="1">
            <a:spLocks noChangeArrowheads="1"/>
          </p:cNvSpPr>
          <p:nvPr/>
        </p:nvSpPr>
        <p:spPr bwMode="auto">
          <a:xfrm>
            <a:off x="304800" y="3810000"/>
            <a:ext cx="6248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buFontTx/>
              <a:buChar char="•"/>
            </a:pPr>
            <a:r>
              <a:rPr lang="en-US" b="1">
                <a:latin typeface="Arial" charset="0"/>
                <a:cs typeface="Arial" charset="0"/>
              </a:rPr>
              <a:t>The youngest boy shepherded the sheep.</a:t>
            </a:r>
          </a:p>
          <a:p>
            <a:pPr eaLnBrk="1" hangingPunct="1">
              <a:buFontTx/>
              <a:buChar char="•"/>
            </a:pPr>
            <a:r>
              <a:rPr lang="en-US" b="1">
                <a:latin typeface="Arial" charset="0"/>
                <a:cs typeface="Arial" charset="0"/>
              </a:rPr>
              <a:t>Jesse raised his family of eight sons (1 Sam. 16:11) and David, being the youngest, became the family shepherd.</a:t>
            </a:r>
          </a:p>
        </p:txBody>
      </p:sp>
      <p:pic>
        <p:nvPicPr>
          <p:cNvPr id="118789" name="Picture 6" descr="davi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6737350" y="2743200"/>
            <a:ext cx="20875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Rectangle 7"/>
          <p:cNvSpPr>
            <a:spLocks noGrp="1" noChangeArrowheads="1"/>
          </p:cNvSpPr>
          <p:nvPr>
            <p:ph type="title" idx="4294967295"/>
          </p:nvPr>
        </p:nvSpPr>
        <p:spPr>
          <a:xfrm>
            <a:off x="381000" y="381000"/>
            <a:ext cx="4876800" cy="609600"/>
          </a:xfrm>
        </p:spPr>
        <p:txBody>
          <a:bodyPr/>
          <a:lstStyle/>
          <a:p>
            <a:pPr algn="l" eaLnBrk="1" hangingPunct="1"/>
            <a:r>
              <a:rPr lang="en-US" sz="3200" b="1">
                <a:solidFill>
                  <a:srgbClr val="0000CC"/>
                </a:solidFill>
                <a:latin typeface="Arial" charset="0"/>
                <a:cs typeface="Arial" charset="0"/>
              </a:rPr>
              <a:t>Family Continuity</a:t>
            </a:r>
            <a:endParaRPr lang="en-US" sz="5400" b="1">
              <a:latin typeface="Arial" charset="0"/>
              <a:cs typeface="Arial" charset="0"/>
            </a:endParaRPr>
          </a:p>
        </p:txBody>
      </p:sp>
      <p:sp>
        <p:nvSpPr>
          <p:cNvPr id="118791" name="TextBox 6"/>
          <p:cNvSpPr txBox="1">
            <a:spLocks noChangeArrowheads="1"/>
          </p:cNvSpPr>
          <p:nvPr/>
        </p:nvSpPr>
        <p:spPr bwMode="auto">
          <a:xfrm>
            <a:off x="8229600" y="152400"/>
            <a:ext cx="783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rgbClr val="000000"/>
                </a:solidFill>
                <a:latin typeface="Arial" charset="0"/>
                <a:cs typeface="Arial" charset="0"/>
              </a:rPr>
              <a:t>158i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04800" y="1549400"/>
            <a:ext cx="533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sz="3200" b="1">
                <a:solidFill>
                  <a:srgbClr val="FFFF00"/>
                </a:solidFill>
                <a:latin typeface="Arial" charset="0"/>
                <a:cs typeface="Arial" charset="0"/>
              </a:rPr>
              <a:t>A sacred duty as guests were believed to be sent by God himself</a:t>
            </a:r>
          </a:p>
        </p:txBody>
      </p:sp>
      <p:sp>
        <p:nvSpPr>
          <p:cNvPr id="120835" name="Text Box 3"/>
          <p:cNvSpPr txBox="1">
            <a:spLocks noChangeArrowheads="1"/>
          </p:cNvSpPr>
          <p:nvPr/>
        </p:nvSpPr>
        <p:spPr bwMode="auto">
          <a:xfrm>
            <a:off x="1981200" y="3987800"/>
            <a:ext cx="381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buFontTx/>
              <a:buChar char="•"/>
            </a:pPr>
            <a:r>
              <a:rPr lang="en-US" sz="2800">
                <a:solidFill>
                  <a:schemeClr val="bg1"/>
                </a:solidFill>
                <a:latin typeface="Arial" charset="0"/>
                <a:cs typeface="Arial" charset="0"/>
              </a:rPr>
              <a:t>Food and drink</a:t>
            </a:r>
          </a:p>
          <a:p>
            <a:pPr eaLnBrk="1" hangingPunct="1">
              <a:buFontTx/>
              <a:buChar char="•"/>
            </a:pPr>
            <a:r>
              <a:rPr lang="en-US" sz="2800">
                <a:solidFill>
                  <a:schemeClr val="bg1"/>
                </a:solidFill>
                <a:latin typeface="Arial" charset="0"/>
                <a:cs typeface="Arial" charset="0"/>
              </a:rPr>
              <a:t>Protecting guests</a:t>
            </a:r>
          </a:p>
          <a:p>
            <a:pPr eaLnBrk="1" hangingPunct="1">
              <a:buFontTx/>
              <a:buChar char="•"/>
            </a:pPr>
            <a:r>
              <a:rPr lang="en-US" sz="2800">
                <a:solidFill>
                  <a:schemeClr val="bg1"/>
                </a:solidFill>
                <a:latin typeface="Arial" charset="0"/>
                <a:cs typeface="Arial" charset="0"/>
              </a:rPr>
              <a:t>Accommodations</a:t>
            </a:r>
            <a:endParaRPr lang="en-US" sz="2800">
              <a:latin typeface="Arial" charset="0"/>
              <a:cs typeface="Arial" charset="0"/>
            </a:endParaRPr>
          </a:p>
        </p:txBody>
      </p:sp>
      <p:pic>
        <p:nvPicPr>
          <p:cNvPr id="120836" name="Picture 4" descr="hospitality"/>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5867400" y="1447800"/>
            <a:ext cx="2895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descr="hospitality1"/>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152400" y="3429000"/>
            <a:ext cx="1778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6"/>
          <p:cNvSpPr txBox="1">
            <a:spLocks noChangeArrowheads="1"/>
          </p:cNvSpPr>
          <p:nvPr/>
        </p:nvSpPr>
        <p:spPr bwMode="auto">
          <a:xfrm>
            <a:off x="2057400" y="3352800"/>
            <a:ext cx="1954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sz="2800">
                <a:solidFill>
                  <a:schemeClr val="bg1"/>
                </a:solidFill>
                <a:latin typeface="Arial" charset="0"/>
                <a:cs typeface="Arial" charset="0"/>
              </a:rPr>
              <a:t>Included:</a:t>
            </a:r>
          </a:p>
        </p:txBody>
      </p:sp>
      <p:pic>
        <p:nvPicPr>
          <p:cNvPr id="120839" name="Picture 7" descr="camelsdrink"/>
          <p:cNvPicPr>
            <a:picLocks noChangeAspect="1" noChangeArrowheads="1"/>
          </p:cNvPicPr>
          <p:nvPr/>
        </p:nvPicPr>
        <p:blipFill>
          <a:blip r:embed="rId5" cstate="screen">
            <a:lum bright="12000"/>
            <a:extLst>
              <a:ext uri="{28A0092B-C50C-407E-A947-70E740481C1C}">
                <a14:useLocalDpi xmlns:a14="http://schemas.microsoft.com/office/drawing/2010/main"/>
              </a:ext>
            </a:extLst>
          </a:blip>
          <a:srcRect/>
          <a:stretch>
            <a:fillRect/>
          </a:stretch>
        </p:blipFill>
        <p:spPr bwMode="auto">
          <a:xfrm>
            <a:off x="5662613" y="4191000"/>
            <a:ext cx="34813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8"/>
          <p:cNvSpPr>
            <a:spLocks noGrp="1" noChangeArrowheads="1"/>
          </p:cNvSpPr>
          <p:nvPr>
            <p:ph type="title"/>
          </p:nvPr>
        </p:nvSpPr>
        <p:spPr>
          <a:xfrm>
            <a:off x="838200" y="2286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Arial" charset="0"/>
              </a:rPr>
              <a:t>Hospitality</a:t>
            </a:r>
          </a:p>
        </p:txBody>
      </p:sp>
      <p:sp>
        <p:nvSpPr>
          <p:cNvPr id="120841" name="TextBox 8"/>
          <p:cNvSpPr txBox="1">
            <a:spLocks noChangeArrowheads="1"/>
          </p:cNvSpPr>
          <p:nvPr/>
        </p:nvSpPr>
        <p:spPr bwMode="auto">
          <a:xfrm>
            <a:off x="8229600" y="152400"/>
            <a:ext cx="783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latin typeface="Arial" charset="0"/>
                <a:cs typeface="Arial" charset="0"/>
              </a:rPr>
              <a:t>158j</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2" name="Picture 2" descr="womenwhea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3560763"/>
            <a:ext cx="441960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3" descr="whea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3400" y="0"/>
            <a:ext cx="4800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p:cNvSpPr txBox="1">
            <a:spLocks noChangeArrowheads="1"/>
          </p:cNvSpPr>
          <p:nvPr/>
        </p:nvSpPr>
        <p:spPr bwMode="auto">
          <a:xfrm>
            <a:off x="2149475" y="228600"/>
            <a:ext cx="204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endParaRPr lang="en-US">
              <a:solidFill>
                <a:schemeClr val="bg1"/>
              </a:solidFill>
              <a:latin typeface="Arial" charset="0"/>
              <a:cs typeface="Arial" charset="0"/>
            </a:endParaRPr>
          </a:p>
        </p:txBody>
      </p:sp>
      <p:sp>
        <p:nvSpPr>
          <p:cNvPr id="122885" name="Text Box 5"/>
          <p:cNvSpPr txBox="1">
            <a:spLocks noChangeArrowheads="1"/>
          </p:cNvSpPr>
          <p:nvPr/>
        </p:nvSpPr>
        <p:spPr bwMode="auto">
          <a:xfrm>
            <a:off x="153988" y="914400"/>
            <a:ext cx="397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en-US" b="1">
                <a:solidFill>
                  <a:srgbClr val="FFFF00"/>
                </a:solidFill>
                <a:latin typeface="Arial" charset="0"/>
                <a:cs typeface="Arial" charset="0"/>
              </a:rPr>
              <a:t>Eating grain in the field</a:t>
            </a:r>
            <a:endParaRPr lang="en-US" b="1">
              <a:latin typeface="Arial" charset="0"/>
              <a:cs typeface="Arial" charset="0"/>
            </a:endParaRPr>
          </a:p>
        </p:txBody>
      </p:sp>
      <p:sp>
        <p:nvSpPr>
          <p:cNvPr id="122886" name="Text Box 6"/>
          <p:cNvSpPr txBox="1">
            <a:spLocks noChangeArrowheads="1"/>
          </p:cNvSpPr>
          <p:nvPr/>
        </p:nvSpPr>
        <p:spPr bwMode="auto">
          <a:xfrm>
            <a:off x="7938" y="1447800"/>
            <a:ext cx="4267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en-US" b="1">
                <a:solidFill>
                  <a:schemeClr val="bg1"/>
                </a:solidFill>
                <a:latin typeface="Arial" charset="0"/>
                <a:cs typeface="Arial" charset="0"/>
              </a:rPr>
              <a:t>Travelers could eat of the wheat as they passed by or through a field, but they could not carry any away with them (Deut. 23:25)</a:t>
            </a:r>
          </a:p>
        </p:txBody>
      </p:sp>
      <p:sp>
        <p:nvSpPr>
          <p:cNvPr id="122887" name="Text Box 7"/>
          <p:cNvSpPr txBox="1">
            <a:spLocks noChangeArrowheads="1"/>
          </p:cNvSpPr>
          <p:nvPr/>
        </p:nvSpPr>
        <p:spPr bwMode="auto">
          <a:xfrm>
            <a:off x="5003800" y="3810000"/>
            <a:ext cx="370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en-US" b="1">
                <a:solidFill>
                  <a:srgbClr val="FFFF00"/>
                </a:solidFill>
                <a:latin typeface="Arial" charset="0"/>
                <a:cs typeface="Arial" charset="0"/>
              </a:rPr>
              <a:t>Grain left for the poor</a:t>
            </a:r>
            <a:endParaRPr lang="en-US">
              <a:solidFill>
                <a:srgbClr val="FFFF00"/>
              </a:solidFill>
              <a:latin typeface="Arial" charset="0"/>
              <a:cs typeface="Arial" charset="0"/>
            </a:endParaRPr>
          </a:p>
        </p:txBody>
      </p:sp>
      <p:sp>
        <p:nvSpPr>
          <p:cNvPr id="122888" name="Text Box 8"/>
          <p:cNvSpPr txBox="1">
            <a:spLocks noChangeArrowheads="1"/>
          </p:cNvSpPr>
          <p:nvPr/>
        </p:nvSpPr>
        <p:spPr bwMode="auto">
          <a:xfrm>
            <a:off x="4572000" y="4495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en-US" b="1" dirty="0">
                <a:solidFill>
                  <a:schemeClr val="bg1"/>
                </a:solidFill>
                <a:latin typeface="Arial" charset="0"/>
                <a:cs typeface="Arial" charset="0"/>
              </a:rPr>
              <a:t>Farmers would never touch the corners of their field when harvesting. It was left for the poor and the stranger</a:t>
            </a:r>
          </a:p>
          <a:p>
            <a:pPr algn="ctr" eaLnBrk="1" hangingPunct="1"/>
            <a:r>
              <a:rPr lang="en-US" b="1" dirty="0">
                <a:solidFill>
                  <a:schemeClr val="bg1"/>
                </a:solidFill>
                <a:latin typeface="Arial" charset="0"/>
                <a:cs typeface="Arial" charset="0"/>
              </a:rPr>
              <a:t>(Lev. 23:22).</a:t>
            </a:r>
            <a:endParaRPr lang="en-US" sz="2800" b="1" dirty="0">
              <a:solidFill>
                <a:schemeClr val="bg1"/>
              </a:solidFill>
              <a:latin typeface="Arial" charset="0"/>
              <a:cs typeface="Arial" charset="0"/>
            </a:endParaRPr>
          </a:p>
        </p:txBody>
      </p:sp>
      <p:sp>
        <p:nvSpPr>
          <p:cNvPr id="87049" name="Rectangle 9"/>
          <p:cNvSpPr>
            <a:spLocks noGrp="1" noChangeArrowheads="1"/>
          </p:cNvSpPr>
          <p:nvPr>
            <p:ph type="title" idx="4294967295"/>
          </p:nvPr>
        </p:nvSpPr>
        <p:spPr>
          <a:xfrm>
            <a:off x="255588" y="0"/>
            <a:ext cx="8610600" cy="990600"/>
          </a:xfrm>
          <a:effectLst>
            <a:outerShdw blurRad="63500" dist="35921" dir="2700000" algn="ctr" rotWithShape="0">
              <a:schemeClr val="tx2">
                <a:alpha val="74998"/>
              </a:schemeClr>
            </a:outerShdw>
          </a:effectLst>
        </p:spPr>
        <p:txBody>
          <a:bodyPr/>
          <a:lstStyle/>
          <a:p>
            <a:pPr algn="l" eaLnBrk="1" hangingPunct="1"/>
            <a:r>
              <a:rPr lang="en-US" sz="3600" b="1" dirty="0">
                <a:solidFill>
                  <a:schemeClr val="bg1"/>
                </a:solidFill>
                <a:latin typeface="Arial" charset="0"/>
                <a:cs typeface="Arial" charset="0"/>
              </a:rPr>
              <a:t>FARMERS</a:t>
            </a:r>
            <a:r>
              <a:rPr lang="fr-FR" altLang="ja-JP" sz="3600" b="1" dirty="0">
                <a:solidFill>
                  <a:schemeClr val="bg1"/>
                </a:solidFill>
                <a:latin typeface="Arial" charset="0"/>
                <a:cs typeface="Arial" charset="0"/>
              </a:rPr>
              <a:t>'</a:t>
            </a:r>
            <a:r>
              <a:rPr lang="en-US" sz="3600" b="1" dirty="0">
                <a:solidFill>
                  <a:schemeClr val="bg1"/>
                </a:solidFill>
                <a:latin typeface="Arial" charset="0"/>
                <a:cs typeface="Arial" charset="0"/>
              </a:rPr>
              <a:t> LAW OF HOSPITALITY</a:t>
            </a:r>
            <a:endParaRPr lang="en-US" sz="6000" dirty="0">
              <a:solidFill>
                <a:schemeClr val="bg1"/>
              </a:solidFill>
              <a:latin typeface="Arial" charset="0"/>
              <a:cs typeface="Arial" charset="0"/>
            </a:endParaRPr>
          </a:p>
        </p:txBody>
      </p:sp>
      <p:sp>
        <p:nvSpPr>
          <p:cNvPr id="10" name="TextBox 9"/>
          <p:cNvSpPr txBox="1"/>
          <p:nvPr/>
        </p:nvSpPr>
        <p:spPr>
          <a:xfrm>
            <a:off x="8229600" y="152400"/>
            <a:ext cx="783688" cy="461665"/>
          </a:xfrm>
          <a:prstGeom prst="rect">
            <a:avLst/>
          </a:prstGeom>
          <a:solidFill>
            <a:schemeClr val="tx1"/>
          </a:solid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158j</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1" name="Rectangle 2"/>
          <p:cNvSpPr>
            <a:spLocks noGrp="1" noChangeArrowheads="1"/>
          </p:cNvSpPr>
          <p:nvPr>
            <p:ph type="title"/>
          </p:nvPr>
        </p:nvSpPr>
        <p:spPr>
          <a:xfrm>
            <a:off x="1752600" y="457200"/>
            <a:ext cx="6096000" cy="1143000"/>
          </a:xfrm>
          <a:gradFill rotWithShape="0">
            <a:gsLst>
              <a:gs pos="0">
                <a:srgbClr val="767600"/>
              </a:gs>
              <a:gs pos="50000">
                <a:srgbClr val="FFFF00"/>
              </a:gs>
              <a:gs pos="100000">
                <a:srgbClr val="767600"/>
              </a:gs>
            </a:gsLst>
            <a:lin ang="5400000" scaled="1"/>
          </a:gradFill>
        </p:spPr>
        <p:txBody>
          <a:bodyPr/>
          <a:lstStyle/>
          <a:p>
            <a:pPr eaLnBrk="1" hangingPunct="1"/>
            <a:r>
              <a:rPr lang="en-US" sz="4000" b="1">
                <a:latin typeface="Arial" charset="0"/>
                <a:cs typeface="Times New Roman" charset="0"/>
              </a:rPr>
              <a:t>Travel</a:t>
            </a:r>
          </a:p>
        </p:txBody>
      </p:sp>
      <p:sp>
        <p:nvSpPr>
          <p:cNvPr id="124932" name="Rectangle 3"/>
          <p:cNvSpPr>
            <a:spLocks noGrp="1" noChangeArrowheads="1"/>
          </p:cNvSpPr>
          <p:nvPr>
            <p:ph type="body" idx="1"/>
          </p:nvPr>
        </p:nvSpPr>
        <p:spPr>
          <a:xfrm>
            <a:off x="685800" y="1752600"/>
            <a:ext cx="7696200" cy="1219200"/>
          </a:xfrm>
        </p:spPr>
        <p:txBody>
          <a:bodyPr/>
          <a:lstStyle/>
          <a:p>
            <a:pPr eaLnBrk="1" hangingPunct="1"/>
            <a:r>
              <a:rPr lang="en-US" b="1">
                <a:solidFill>
                  <a:schemeClr val="bg1"/>
                </a:solidFill>
                <a:latin typeface="Arial" charset="0"/>
                <a:cs typeface="Times New Roman" charset="0"/>
              </a:rPr>
              <a:t>Did people enjoy traveling during the OT times?</a:t>
            </a:r>
          </a:p>
        </p:txBody>
      </p:sp>
      <p:graphicFrame>
        <p:nvGraphicFramePr>
          <p:cNvPr id="124930" name="Object 2"/>
          <p:cNvGraphicFramePr>
            <a:graphicFrameLocks noChangeAspect="1"/>
          </p:cNvGraphicFramePr>
          <p:nvPr/>
        </p:nvGraphicFramePr>
        <p:xfrm>
          <a:off x="2819400" y="2971800"/>
          <a:ext cx="3886200" cy="3681413"/>
        </p:xfrm>
        <a:graphic>
          <a:graphicData uri="http://schemas.openxmlformats.org/presentationml/2006/ole">
            <mc:AlternateContent xmlns:mc="http://schemas.openxmlformats.org/markup-compatibility/2006">
              <mc:Choice xmlns:v="urn:schemas-microsoft-com:vml" Requires="v">
                <p:oleObj spid="_x0000_s124955" name="Bitmap Image" r:id="rId4" imgW="9857143" imgH="16400000" progId="Paint.Picture">
                  <p:embed/>
                </p:oleObj>
              </mc:Choice>
              <mc:Fallback>
                <p:oleObj name="Bitmap Image" r:id="rId4" imgW="9857143" imgH="16400000"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27888" t="34146" r="13234" b="21951"/>
                      <a:stretch>
                        <a:fillRect/>
                      </a:stretch>
                    </p:blipFill>
                    <p:spPr bwMode="auto">
                      <a:xfrm>
                        <a:off x="2819400" y="2971800"/>
                        <a:ext cx="3886200"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Box 4"/>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158k</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676400" y="228600"/>
            <a:ext cx="5638800" cy="914400"/>
          </a:xfrm>
          <a:gradFill rotWithShape="0">
            <a:gsLst>
              <a:gs pos="0">
                <a:srgbClr val="767600"/>
              </a:gs>
              <a:gs pos="50000">
                <a:srgbClr val="FFFF00"/>
              </a:gs>
              <a:gs pos="100000">
                <a:srgbClr val="767600"/>
              </a:gs>
            </a:gsLst>
            <a:lin ang="5400000" scaled="1"/>
          </a:gradFill>
        </p:spPr>
        <p:txBody>
          <a:bodyPr/>
          <a:lstStyle/>
          <a:p>
            <a:pPr eaLnBrk="1" hangingPunct="1"/>
            <a:r>
              <a:rPr lang="en-US" sz="4000" b="1" dirty="0">
                <a:latin typeface="Arial" charset="0"/>
                <a:cs typeface="Times New Roman" charset="0"/>
              </a:rPr>
              <a:t>Travels (</a:t>
            </a:r>
            <a:r>
              <a:rPr lang="en-US" sz="4000" b="1" dirty="0" err="1">
                <a:latin typeface="Arial" charset="0"/>
                <a:cs typeface="Times New Roman" charset="0"/>
              </a:rPr>
              <a:t>cont</a:t>
            </a:r>
            <a:r>
              <a:rPr lang="fr-FR" altLang="ja-JP" sz="4000" b="1" dirty="0">
                <a:latin typeface="Arial" charset="0"/>
                <a:cs typeface="Times New Roman" charset="0"/>
              </a:rPr>
              <a:t>'</a:t>
            </a:r>
            <a:r>
              <a:rPr lang="en-US" sz="4000" b="1" dirty="0">
                <a:latin typeface="Arial" charset="0"/>
                <a:cs typeface="Times New Roman" charset="0"/>
              </a:rPr>
              <a:t>d)</a:t>
            </a:r>
          </a:p>
        </p:txBody>
      </p:sp>
      <p:sp>
        <p:nvSpPr>
          <p:cNvPr id="126979" name="Rectangle 3"/>
          <p:cNvSpPr>
            <a:spLocks noGrp="1" noChangeArrowheads="1"/>
          </p:cNvSpPr>
          <p:nvPr>
            <p:ph type="body" idx="1"/>
          </p:nvPr>
        </p:nvSpPr>
        <p:spPr>
          <a:xfrm>
            <a:off x="685800" y="1447800"/>
            <a:ext cx="8229600" cy="5181600"/>
          </a:xfrm>
        </p:spPr>
        <p:txBody>
          <a:bodyPr/>
          <a:lstStyle/>
          <a:p>
            <a:pPr marL="609600" indent="-609600" eaLnBrk="1" hangingPunct="1">
              <a:buFontTx/>
              <a:buNone/>
            </a:pPr>
            <a:r>
              <a:rPr lang="en-US" b="1" u="sng">
                <a:solidFill>
                  <a:schemeClr val="bg1"/>
                </a:solidFill>
                <a:latin typeface="Arial" charset="0"/>
                <a:cs typeface="Times New Roman" charset="0"/>
              </a:rPr>
              <a:t>Reasons they did </a:t>
            </a:r>
            <a:r>
              <a:rPr lang="en-US" b="1" u="sng">
                <a:solidFill>
                  <a:srgbClr val="FFFF00"/>
                </a:solidFill>
                <a:latin typeface="Arial" charset="0"/>
                <a:cs typeface="Times New Roman" charset="0"/>
              </a:rPr>
              <a:t>not </a:t>
            </a:r>
            <a:r>
              <a:rPr lang="en-US" b="1" u="sng">
                <a:solidFill>
                  <a:schemeClr val="bg1"/>
                </a:solidFill>
                <a:latin typeface="Arial" charset="0"/>
                <a:cs typeface="Times New Roman" charset="0"/>
              </a:rPr>
              <a:t>enjoy traveling:</a:t>
            </a:r>
          </a:p>
          <a:p>
            <a:pPr marL="609600" indent="-609600" eaLnBrk="1" hangingPunct="1">
              <a:buFontTx/>
              <a:buAutoNum type="arabicPeriod"/>
            </a:pPr>
            <a:r>
              <a:rPr lang="en-US" b="1">
                <a:solidFill>
                  <a:schemeClr val="bg1"/>
                </a:solidFill>
                <a:latin typeface="Arial" charset="0"/>
                <a:cs typeface="Times New Roman" charset="0"/>
              </a:rPr>
              <a:t>Bandits</a:t>
            </a:r>
          </a:p>
          <a:p>
            <a:pPr marL="609600" indent="-609600" eaLnBrk="1" hangingPunct="1">
              <a:buFontTx/>
              <a:buAutoNum type="arabicPeriod"/>
            </a:pPr>
            <a:r>
              <a:rPr lang="en-US" b="1">
                <a:solidFill>
                  <a:schemeClr val="bg1"/>
                </a:solidFill>
                <a:latin typeface="Arial" charset="0"/>
                <a:cs typeface="Times New Roman" charset="0"/>
              </a:rPr>
              <a:t>At the mercy of the local people</a:t>
            </a:r>
          </a:p>
          <a:p>
            <a:pPr marL="609600" indent="-609600" eaLnBrk="1" hangingPunct="1">
              <a:buFontTx/>
              <a:buAutoNum type="arabicPeriod"/>
            </a:pPr>
            <a:r>
              <a:rPr lang="en-US" b="1">
                <a:solidFill>
                  <a:schemeClr val="bg1"/>
                </a:solidFill>
                <a:latin typeface="Arial" charset="0"/>
                <a:cs typeface="Times New Roman" charset="0"/>
              </a:rPr>
              <a:t>Limited food</a:t>
            </a:r>
          </a:p>
          <a:p>
            <a:pPr marL="609600" indent="-609600" eaLnBrk="1" hangingPunct="1">
              <a:buFontTx/>
              <a:buAutoNum type="arabicPeriod"/>
            </a:pPr>
            <a:r>
              <a:rPr lang="en-US" b="1">
                <a:solidFill>
                  <a:schemeClr val="bg1"/>
                </a:solidFill>
                <a:latin typeface="Arial" charset="0"/>
                <a:cs typeface="Times New Roman" charset="0"/>
              </a:rPr>
              <a:t>Taxes</a:t>
            </a:r>
          </a:p>
          <a:p>
            <a:pPr marL="609600" indent="-609600" eaLnBrk="1" hangingPunct="1">
              <a:buFontTx/>
              <a:buAutoNum type="arabicPeriod"/>
            </a:pPr>
            <a:r>
              <a:rPr lang="en-US" b="1">
                <a:solidFill>
                  <a:schemeClr val="bg1"/>
                </a:solidFill>
                <a:latin typeface="Arial" charset="0"/>
                <a:cs typeface="Times New Roman" charset="0"/>
              </a:rPr>
              <a:t>Heat</a:t>
            </a:r>
          </a:p>
          <a:p>
            <a:pPr marL="609600" indent="-609600" eaLnBrk="1" hangingPunct="1">
              <a:buFontTx/>
              <a:buAutoNum type="arabicPeriod"/>
            </a:pPr>
            <a:r>
              <a:rPr lang="en-US" b="1">
                <a:solidFill>
                  <a:schemeClr val="bg1"/>
                </a:solidFill>
                <a:latin typeface="Arial" charset="0"/>
                <a:cs typeface="Times New Roman" charset="0"/>
              </a:rPr>
              <a:t>Time taken to greet one another</a:t>
            </a:r>
          </a:p>
          <a:p>
            <a:pPr marL="609600" indent="-609600" eaLnBrk="1" hangingPunct="1">
              <a:buFontTx/>
              <a:buAutoNum type="arabicPeriod"/>
            </a:pPr>
            <a:r>
              <a:rPr lang="en-US" b="1">
                <a:solidFill>
                  <a:schemeClr val="bg1"/>
                </a:solidFill>
                <a:latin typeface="Arial" charset="0"/>
                <a:cs typeface="Times New Roman" charset="0"/>
              </a:rPr>
              <a:t>Need to take care of animals</a:t>
            </a:r>
          </a:p>
          <a:p>
            <a:pPr marL="609600" indent="-609600" eaLnBrk="1" hangingPunct="1">
              <a:buFontTx/>
              <a:buAutoNum type="arabicPeriod"/>
            </a:pPr>
            <a:r>
              <a:rPr lang="en-US" b="1">
                <a:solidFill>
                  <a:schemeClr val="bg1"/>
                </a:solidFill>
                <a:latin typeface="Arial" charset="0"/>
                <a:cs typeface="Times New Roman" charset="0"/>
              </a:rPr>
              <a:t>No 5-star hotels</a:t>
            </a:r>
            <a:endParaRPr lang="en-US" sz="4000" b="1">
              <a:solidFill>
                <a:schemeClr val="bg1"/>
              </a:solidFill>
              <a:latin typeface="Arial" charset="0"/>
              <a:cs typeface="Times New Roman" charset="0"/>
            </a:endParaRPr>
          </a:p>
        </p:txBody>
      </p:sp>
      <p:sp>
        <p:nvSpPr>
          <p:cNvPr id="4" name="TextBox 3"/>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outerShdw blurRad="38100" dist="38100" dir="2700000" algn="tl">
                    <a:srgbClr val="808080"/>
                  </a:outerShdw>
                </a:effectLst>
                <a:latin typeface="Arial" charset="0"/>
                <a:cs typeface="Arial" charset="0"/>
              </a:rPr>
              <a:t>158k</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4" descr="mandonk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2"/>
          <p:cNvSpPr>
            <a:spLocks noGrp="1" noChangeArrowheads="1"/>
          </p:cNvSpPr>
          <p:nvPr>
            <p:ph type="title"/>
          </p:nvPr>
        </p:nvSpPr>
        <p:spPr>
          <a:xfrm>
            <a:off x="1828800" y="457200"/>
            <a:ext cx="54102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Modes of travel</a:t>
            </a:r>
          </a:p>
        </p:txBody>
      </p:sp>
      <p:sp>
        <p:nvSpPr>
          <p:cNvPr id="104451" name="Rectangle 3"/>
          <p:cNvSpPr>
            <a:spLocks noGrp="1" noChangeArrowheads="1"/>
          </p:cNvSpPr>
          <p:nvPr>
            <p:ph type="body" idx="1"/>
          </p:nvPr>
        </p:nvSpPr>
        <p:spPr>
          <a:xfrm>
            <a:off x="304800" y="2895600"/>
            <a:ext cx="8839200" cy="3657600"/>
          </a:xfrm>
          <a:effectLst>
            <a:outerShdw blurRad="63500" dist="35921" dir="2700000" algn="ctr" rotWithShape="0">
              <a:schemeClr val="tx2">
                <a:alpha val="74998"/>
              </a:schemeClr>
            </a:outerShdw>
          </a:effectLst>
        </p:spPr>
        <p:txBody>
          <a:bodyPr/>
          <a:lstStyle/>
          <a:p>
            <a:pPr marL="806450" indent="-806450" algn="ctr" eaLnBrk="1" hangingPunct="1">
              <a:buFontTx/>
              <a:buNone/>
              <a:defRPr/>
            </a:pPr>
            <a:r>
              <a:rPr lang="en-US" sz="4400" b="1" dirty="0">
                <a:solidFill>
                  <a:schemeClr val="bg1"/>
                </a:solidFill>
                <a:effectLst>
                  <a:outerShdw blurRad="95250" dist="63500" dir="2700000" algn="tl" rotWithShape="0">
                    <a:srgbClr val="000000">
                      <a:alpha val="98000"/>
                    </a:srgbClr>
                  </a:outerShdw>
                </a:effectLst>
                <a:latin typeface="Arial" charset="0"/>
                <a:ea typeface="+mn-ea"/>
              </a:rPr>
              <a:t>THE DONKEY</a:t>
            </a:r>
            <a:endParaRPr lang="en-US" b="1" dirty="0">
              <a:solidFill>
                <a:schemeClr val="bg1"/>
              </a:solidFill>
              <a:effectLst>
                <a:outerShdw blurRad="95250" dist="63500" dir="2700000" algn="tl" rotWithShape="0">
                  <a:srgbClr val="000000">
                    <a:alpha val="98000"/>
                  </a:srgbClr>
                </a:outerShdw>
              </a:effectLst>
              <a:latin typeface="Arial" charset="0"/>
              <a:ea typeface="+mn-ea"/>
            </a:endParaRPr>
          </a:p>
          <a:p>
            <a:pPr marL="806450" indent="-806450" eaLnBrk="1" hangingPunct="1">
              <a:buFontTx/>
              <a:buAutoNum type="alphaLcParenBoth"/>
              <a:defRPr/>
            </a:pPr>
            <a:r>
              <a:rPr lang="en-US" b="1" dirty="0">
                <a:solidFill>
                  <a:schemeClr val="bg1"/>
                </a:solidFill>
                <a:effectLst>
                  <a:outerShdw blurRad="95250" dist="63500" dir="2700000" algn="tl" rotWithShape="0">
                    <a:srgbClr val="000000">
                      <a:alpha val="98000"/>
                    </a:srgbClr>
                  </a:outerShdw>
                </a:effectLst>
                <a:latin typeface="Arial" charset="0"/>
                <a:ea typeface="+mn-ea"/>
              </a:rPr>
              <a:t>Basic pack animal</a:t>
            </a:r>
          </a:p>
          <a:p>
            <a:pPr marL="806450" indent="-806450" eaLnBrk="1" hangingPunct="1">
              <a:buFontTx/>
              <a:buAutoNum type="alphaLcParenBoth"/>
              <a:defRPr/>
            </a:pPr>
            <a:r>
              <a:rPr lang="en-US" b="1" dirty="0">
                <a:solidFill>
                  <a:schemeClr val="bg1"/>
                </a:solidFill>
                <a:effectLst>
                  <a:outerShdw blurRad="95250" dist="63500" dir="2700000" algn="tl" rotWithShape="0">
                    <a:srgbClr val="000000">
                      <a:alpha val="98000"/>
                    </a:srgbClr>
                  </a:outerShdw>
                </a:effectLst>
                <a:latin typeface="Arial" charset="0"/>
                <a:ea typeface="+mn-ea"/>
              </a:rPr>
              <a:t>Must be near settlements</a:t>
            </a:r>
          </a:p>
          <a:p>
            <a:pPr marL="806450" indent="-806450" eaLnBrk="1" hangingPunct="1">
              <a:buFontTx/>
              <a:buAutoNum type="alphaLcParenBoth"/>
              <a:defRPr/>
            </a:pPr>
            <a:r>
              <a:rPr lang="en-US" b="1" dirty="0">
                <a:solidFill>
                  <a:schemeClr val="bg1"/>
                </a:solidFill>
                <a:effectLst>
                  <a:outerShdw blurRad="95250" dist="63500" dir="2700000" algn="tl" rotWithShape="0">
                    <a:srgbClr val="000000">
                      <a:alpha val="98000"/>
                    </a:srgbClr>
                  </a:outerShdw>
                </a:effectLst>
                <a:latin typeface="Arial" charset="0"/>
                <a:ea typeface="+mn-ea"/>
              </a:rPr>
              <a:t>First animal used by nomadic people</a:t>
            </a:r>
          </a:p>
          <a:p>
            <a:pPr marL="806450" indent="-806450" eaLnBrk="1" hangingPunct="1">
              <a:buFontTx/>
              <a:buAutoNum type="alphaLcParenBoth"/>
              <a:defRPr/>
            </a:pPr>
            <a:r>
              <a:rPr lang="en-US" b="1" dirty="0">
                <a:solidFill>
                  <a:schemeClr val="bg1"/>
                </a:solidFill>
                <a:effectLst>
                  <a:outerShdw blurRad="95250" dist="63500" dir="2700000" algn="tl" rotWithShape="0">
                    <a:srgbClr val="000000">
                      <a:alpha val="98000"/>
                    </a:srgbClr>
                  </a:outerShdw>
                </a:effectLst>
                <a:latin typeface="Arial" charset="0"/>
                <a:ea typeface="+mn-ea"/>
              </a:rPr>
              <a:t>Can carry people as well as goods</a:t>
            </a:r>
          </a:p>
          <a:p>
            <a:pPr marL="806450" indent="-806450" eaLnBrk="1" hangingPunct="1">
              <a:buFontTx/>
              <a:buAutoNum type="alphaLcParenBoth"/>
              <a:defRPr/>
            </a:pPr>
            <a:r>
              <a:rPr lang="en-US" b="1" dirty="0">
                <a:solidFill>
                  <a:schemeClr val="bg1"/>
                </a:solidFill>
                <a:effectLst>
                  <a:outerShdw blurRad="95250" dist="63500" dir="2700000" algn="tl" rotWithShape="0">
                    <a:srgbClr val="000000">
                      <a:alpha val="98000"/>
                    </a:srgbClr>
                  </a:outerShdw>
                </a:effectLst>
                <a:latin typeface="Arial" charset="0"/>
                <a:ea typeface="+mn-ea"/>
              </a:rPr>
              <a:t>Can pull a plow (Isa. 32:20)</a:t>
            </a:r>
          </a:p>
        </p:txBody>
      </p:sp>
      <p:sp>
        <p:nvSpPr>
          <p:cNvPr id="5" name="TextBox 4"/>
          <p:cNvSpPr txBox="1"/>
          <p:nvPr/>
        </p:nvSpPr>
        <p:spPr>
          <a:xfrm>
            <a:off x="8196032" y="152401"/>
            <a:ext cx="840464" cy="39628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806450" indent="-806450" algn="ctr" eaLnBrk="1" hangingPunct="1">
              <a:spcBef>
                <a:spcPct val="20000"/>
              </a:spcBef>
              <a:buFontTx/>
              <a:buNone/>
              <a:defRPr sz="4400" b="1">
                <a:solidFill>
                  <a:schemeClr val="bg1"/>
                </a:solidFill>
                <a:effectLst>
                  <a:outerShdw blurRad="95250" dist="63500" dir="2700000" algn="tl" rotWithShape="0">
                    <a:srgbClr val="000000">
                      <a:alpha val="98000"/>
                    </a:srgbClr>
                  </a:outerShdw>
                </a:effectLst>
                <a:latin typeface="Arial" charset="0"/>
                <a:ea typeface="+mn-ea"/>
                <a:cs typeface="+mn-cs"/>
              </a:defRPr>
            </a:lvl1pPr>
            <a:lvl2pPr marL="742950" indent="-285750" eaLnBrk="0" hangingPunct="0">
              <a:spcBef>
                <a:spcPct val="20000"/>
              </a:spcBef>
              <a:buChar char="–"/>
              <a:defRPr sz="2800">
                <a:latin typeface="+mn-lt"/>
                <a:ea typeface="+mn-ea"/>
                <a:cs typeface="+mn-cs"/>
              </a:defRPr>
            </a:lvl2pPr>
            <a:lvl3pPr marL="1143000" indent="-228600" eaLnBrk="0" hangingPunct="0">
              <a:spcBef>
                <a:spcPct val="20000"/>
              </a:spcBef>
              <a:buChar char="•"/>
              <a:defRPr>
                <a:latin typeface="+mn-lt"/>
                <a:ea typeface="+mn-ea"/>
                <a:cs typeface="+mn-cs"/>
              </a:defRPr>
            </a:lvl3pPr>
            <a:lvl4pPr marL="1600200" indent="-228600" eaLnBrk="0" hangingPunct="0">
              <a:spcBef>
                <a:spcPct val="20000"/>
              </a:spcBef>
              <a:buChar char="–"/>
              <a:defRPr sz="2000">
                <a:latin typeface="+mn-lt"/>
                <a:ea typeface="+mn-ea"/>
                <a:cs typeface="+mn-cs"/>
              </a:defRPr>
            </a:lvl4pPr>
            <a:lvl5pPr marL="2057400" indent="-228600" eaLnBrk="0" hangingPunct="0">
              <a:spcBef>
                <a:spcPct val="20000"/>
              </a:spcBef>
              <a:buChar char="»"/>
              <a:defRPr sz="2000">
                <a:latin typeface="+mn-lt"/>
                <a:ea typeface="+mn-ea"/>
                <a:cs typeface="+mn-cs"/>
              </a:defRPr>
            </a:lvl5pPr>
            <a:lvl6pPr marL="2514600" indent="-228600" fontAlgn="base">
              <a:spcBef>
                <a:spcPct val="20000"/>
              </a:spcBef>
              <a:spcAft>
                <a:spcPct val="0"/>
              </a:spcAft>
              <a:buChar char="»"/>
              <a:defRPr sz="2000">
                <a:latin typeface="+mn-lt"/>
                <a:ea typeface="+mn-ea"/>
                <a:cs typeface="+mn-cs"/>
              </a:defRPr>
            </a:lvl6pPr>
            <a:lvl7pPr marL="2971800" indent="-228600" fontAlgn="base">
              <a:spcBef>
                <a:spcPct val="20000"/>
              </a:spcBef>
              <a:spcAft>
                <a:spcPct val="0"/>
              </a:spcAft>
              <a:buChar char="»"/>
              <a:defRPr sz="2000">
                <a:latin typeface="+mn-lt"/>
                <a:ea typeface="+mn-ea"/>
                <a:cs typeface="+mn-cs"/>
              </a:defRPr>
            </a:lvl7pPr>
            <a:lvl8pPr marL="3429000" indent="-228600" fontAlgn="base">
              <a:spcBef>
                <a:spcPct val="20000"/>
              </a:spcBef>
              <a:spcAft>
                <a:spcPct val="0"/>
              </a:spcAft>
              <a:buChar char="»"/>
              <a:defRPr sz="2000">
                <a:latin typeface="+mn-lt"/>
                <a:ea typeface="+mn-ea"/>
                <a:cs typeface="+mn-cs"/>
              </a:defRPr>
            </a:lvl8pPr>
            <a:lvl9pPr marL="3886200" indent="-228600" fontAlgn="base">
              <a:spcBef>
                <a:spcPct val="20000"/>
              </a:spcBef>
              <a:spcAft>
                <a:spcPct val="0"/>
              </a:spcAft>
              <a:buChar char="»"/>
              <a:defRPr sz="2000">
                <a:latin typeface="+mn-lt"/>
                <a:ea typeface="+mn-ea"/>
                <a:cs typeface="+mn-cs"/>
              </a:defRPr>
            </a:lvl9pPr>
          </a:lstStyle>
          <a:p>
            <a:r>
              <a:rPr lang="en-US" sz="2400" dirty="0"/>
              <a:t>158l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9154" name="Rectangle 4"/>
          <p:cNvSpPr>
            <a:spLocks noGrp="1" noChangeArrowheads="1"/>
          </p:cNvSpPr>
          <p:nvPr>
            <p:ph type="title" idx="4294967295"/>
          </p:nvPr>
        </p:nvSpPr>
        <p:spPr/>
        <p:txBody>
          <a:bodyPr/>
          <a:lstStyle/>
          <a:p>
            <a:pPr eaLnBrk="1" hangingPunct="1"/>
            <a:r>
              <a:rPr lang="en-US">
                <a:latin typeface="Arial" charset="0"/>
                <a:cs typeface="Times New Roman" charset="0"/>
              </a:rPr>
              <a:t>Donkey Loads</a:t>
            </a:r>
          </a:p>
        </p:txBody>
      </p:sp>
      <p:pic>
        <p:nvPicPr>
          <p:cNvPr id="26627" name="Picture 3" descr="Nazareth Village Farm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074" name="Picture 4" descr="mandonk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2"/>
          <p:cNvSpPr>
            <a:spLocks noGrp="1" noChangeArrowheads="1"/>
          </p:cNvSpPr>
          <p:nvPr>
            <p:ph type="title"/>
          </p:nvPr>
        </p:nvSpPr>
        <p:spPr>
          <a:xfrm>
            <a:off x="685800" y="5334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sz="4000" b="1">
                <a:latin typeface="Arial" charset="0"/>
                <a:cs typeface="Times New Roman" charset="0"/>
              </a:rPr>
              <a:t>Donkey</a:t>
            </a:r>
          </a:p>
        </p:txBody>
      </p:sp>
      <p:sp>
        <p:nvSpPr>
          <p:cNvPr id="105475" name="Rectangle 3"/>
          <p:cNvSpPr>
            <a:spLocks noGrp="1" noChangeArrowheads="1"/>
          </p:cNvSpPr>
          <p:nvPr>
            <p:ph type="body" idx="1"/>
          </p:nvPr>
        </p:nvSpPr>
        <p:spPr>
          <a:xfrm>
            <a:off x="304800" y="1772816"/>
            <a:ext cx="8839200" cy="4953000"/>
          </a:xfrm>
          <a:effectLst>
            <a:outerShdw blurRad="63500" dist="35921" dir="2700000" algn="ctr" rotWithShape="0">
              <a:schemeClr val="tx2">
                <a:alpha val="74998"/>
              </a:schemeClr>
            </a:outerShdw>
          </a:effectLst>
        </p:spPr>
        <p:txBody>
          <a:bodyPr/>
          <a:lstStyle/>
          <a:p>
            <a:pPr marL="806450" indent="-806450" eaLnBrk="1" hangingPunct="1">
              <a:lnSpc>
                <a:spcPct val="90000"/>
              </a:lnSpc>
              <a:buFontTx/>
              <a:buAutoNum type="alphaLcParenBoth" startAt="6"/>
            </a:pPr>
            <a:r>
              <a:rPr lang="en-US" b="1">
                <a:solidFill>
                  <a:schemeClr val="bg1"/>
                </a:solidFill>
                <a:effectLst>
                  <a:outerShdw blurRad="41275" dist="38100" dir="2700000" algn="tl" rotWithShape="0">
                    <a:srgbClr val="000000">
                      <a:alpha val="92000"/>
                    </a:srgbClr>
                  </a:outerShdw>
                </a:effectLst>
                <a:latin typeface="Arial" charset="0"/>
                <a:cs typeface="Times New Roman" charset="0"/>
              </a:rPr>
              <a:t>Cannot be paired with a larger animal such as an ox (Deut. 22:10)</a:t>
            </a:r>
          </a:p>
          <a:p>
            <a:pPr marL="806450" indent="-806450" eaLnBrk="1" hangingPunct="1">
              <a:lnSpc>
                <a:spcPct val="90000"/>
              </a:lnSpc>
              <a:buFontTx/>
              <a:buAutoNum type="alphaLcParenBoth" startAt="6"/>
            </a:pPr>
            <a:r>
              <a:rPr lang="en-US" b="1">
                <a:solidFill>
                  <a:schemeClr val="bg1"/>
                </a:solidFill>
                <a:effectLst>
                  <a:outerShdw blurRad="41275" dist="38100" dir="2700000" algn="tl" rotWithShape="0">
                    <a:srgbClr val="000000">
                      <a:alpha val="92000"/>
                    </a:srgbClr>
                  </a:outerShdw>
                </a:effectLst>
                <a:latin typeface="Arial" charset="0"/>
                <a:cs typeface="Times New Roman" charset="0"/>
              </a:rPr>
              <a:t>Can be harnessed to corn mills and to water wheels</a:t>
            </a:r>
          </a:p>
          <a:p>
            <a:pPr marL="806450" indent="-806450" eaLnBrk="1" hangingPunct="1">
              <a:lnSpc>
                <a:spcPct val="90000"/>
              </a:lnSpc>
              <a:buFontTx/>
              <a:buAutoNum type="alphaLcParenBoth" startAt="6"/>
            </a:pPr>
            <a:r>
              <a:rPr lang="en-US" b="1">
                <a:solidFill>
                  <a:schemeClr val="bg1"/>
                </a:solidFill>
                <a:effectLst>
                  <a:outerShdw blurRad="41275" dist="38100" dir="2700000" algn="tl" rotWithShape="0">
                    <a:srgbClr val="000000">
                      <a:alpha val="92000"/>
                    </a:srgbClr>
                  </a:outerShdw>
                </a:effectLst>
                <a:latin typeface="Arial" charset="0"/>
                <a:cs typeface="Times New Roman" charset="0"/>
              </a:rPr>
              <a:t>Some marked out for royal usage (Judges 5:10)</a:t>
            </a:r>
          </a:p>
          <a:p>
            <a:pPr marL="806450" indent="-806450" eaLnBrk="1" hangingPunct="1">
              <a:lnSpc>
                <a:spcPct val="90000"/>
              </a:lnSpc>
              <a:buFontTx/>
              <a:buAutoNum type="alphaLcParenBoth" startAt="6"/>
            </a:pPr>
            <a:r>
              <a:rPr lang="en-US" b="1">
                <a:solidFill>
                  <a:schemeClr val="bg1"/>
                </a:solidFill>
                <a:effectLst>
                  <a:outerShdw blurRad="41275" dist="38100" dir="2700000" algn="tl" rotWithShape="0">
                    <a:srgbClr val="000000">
                      <a:alpha val="92000"/>
                    </a:srgbClr>
                  </a:outerShdw>
                </a:effectLst>
                <a:latin typeface="Arial" charset="0"/>
                <a:cs typeface="Times New Roman" charset="0"/>
              </a:rPr>
              <a:t>Replaced by mules as a status symbol</a:t>
            </a:r>
          </a:p>
          <a:p>
            <a:pPr marL="806450" indent="-806450" eaLnBrk="1" hangingPunct="1">
              <a:lnSpc>
                <a:spcPct val="90000"/>
              </a:lnSpc>
              <a:buFontTx/>
              <a:buAutoNum type="alphaLcParenBoth" startAt="6"/>
            </a:pPr>
            <a:r>
              <a:rPr lang="en-US" b="1">
                <a:solidFill>
                  <a:schemeClr val="bg1"/>
                </a:solidFill>
                <a:effectLst>
                  <a:outerShdw blurRad="41275" dist="38100" dir="2700000" algn="tl" rotWithShape="0">
                    <a:srgbClr val="000000">
                      <a:alpha val="92000"/>
                    </a:srgbClr>
                  </a:outerShdw>
                </a:effectLst>
                <a:latin typeface="Arial" charset="0"/>
                <a:cs typeface="Times New Roman" charset="0"/>
              </a:rPr>
              <a:t>Gradually became a symbol of labour and peace although always the mount of ordinary people (Zech. 9:9; John 12:15)  </a:t>
            </a:r>
            <a:endParaRPr lang="en-US" sz="2800" b="1">
              <a:solidFill>
                <a:schemeClr val="bg1"/>
              </a:solidFill>
              <a:effectLst>
                <a:outerShdw blurRad="41275" dist="38100" dir="2700000" algn="tl" rotWithShape="0">
                  <a:srgbClr val="000000">
                    <a:alpha val="92000"/>
                  </a:srgbClr>
                </a:outerShdw>
              </a:effectLst>
              <a:latin typeface="Arial" charset="0"/>
              <a:cs typeface="Times New Roman" charset="0"/>
            </a:endParaRPr>
          </a:p>
        </p:txBody>
      </p:sp>
      <p:sp>
        <p:nvSpPr>
          <p:cNvPr id="6" name="TextBox 5"/>
          <p:cNvSpPr txBox="1"/>
          <p:nvPr/>
        </p:nvSpPr>
        <p:spPr>
          <a:xfrm>
            <a:off x="8196032" y="152401"/>
            <a:ext cx="840464" cy="39628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806450" indent="-806450" algn="ctr" eaLnBrk="1" hangingPunct="1">
              <a:spcBef>
                <a:spcPct val="20000"/>
              </a:spcBef>
              <a:buFontTx/>
              <a:buNone/>
              <a:defRPr sz="4400" b="1">
                <a:solidFill>
                  <a:schemeClr val="bg1"/>
                </a:solidFill>
                <a:effectLst>
                  <a:outerShdw blurRad="95250" dist="63500" dir="2700000" algn="tl" rotWithShape="0">
                    <a:srgbClr val="000000">
                      <a:alpha val="98000"/>
                    </a:srgbClr>
                  </a:outerShdw>
                </a:effectLst>
                <a:latin typeface="Arial" charset="0"/>
                <a:ea typeface="+mn-ea"/>
                <a:cs typeface="+mn-cs"/>
              </a:defRPr>
            </a:lvl1pPr>
            <a:lvl2pPr marL="742950" indent="-285750" eaLnBrk="0" hangingPunct="0">
              <a:spcBef>
                <a:spcPct val="20000"/>
              </a:spcBef>
              <a:buChar char="–"/>
              <a:defRPr sz="2800">
                <a:latin typeface="+mn-lt"/>
                <a:ea typeface="+mn-ea"/>
                <a:cs typeface="+mn-cs"/>
              </a:defRPr>
            </a:lvl2pPr>
            <a:lvl3pPr marL="1143000" indent="-228600" eaLnBrk="0" hangingPunct="0">
              <a:spcBef>
                <a:spcPct val="20000"/>
              </a:spcBef>
              <a:buChar char="•"/>
              <a:defRPr>
                <a:latin typeface="+mn-lt"/>
                <a:ea typeface="+mn-ea"/>
                <a:cs typeface="+mn-cs"/>
              </a:defRPr>
            </a:lvl3pPr>
            <a:lvl4pPr marL="1600200" indent="-228600" eaLnBrk="0" hangingPunct="0">
              <a:spcBef>
                <a:spcPct val="20000"/>
              </a:spcBef>
              <a:buChar char="–"/>
              <a:defRPr sz="2000">
                <a:latin typeface="+mn-lt"/>
                <a:ea typeface="+mn-ea"/>
                <a:cs typeface="+mn-cs"/>
              </a:defRPr>
            </a:lvl4pPr>
            <a:lvl5pPr marL="2057400" indent="-228600" eaLnBrk="0" hangingPunct="0">
              <a:spcBef>
                <a:spcPct val="20000"/>
              </a:spcBef>
              <a:buChar char="»"/>
              <a:defRPr sz="2000">
                <a:latin typeface="+mn-lt"/>
                <a:ea typeface="+mn-ea"/>
                <a:cs typeface="+mn-cs"/>
              </a:defRPr>
            </a:lvl5pPr>
            <a:lvl6pPr marL="2514600" indent="-228600" fontAlgn="base">
              <a:spcBef>
                <a:spcPct val="20000"/>
              </a:spcBef>
              <a:spcAft>
                <a:spcPct val="0"/>
              </a:spcAft>
              <a:buChar char="»"/>
              <a:defRPr sz="2000">
                <a:latin typeface="+mn-lt"/>
                <a:ea typeface="+mn-ea"/>
                <a:cs typeface="+mn-cs"/>
              </a:defRPr>
            </a:lvl6pPr>
            <a:lvl7pPr marL="2971800" indent="-228600" fontAlgn="base">
              <a:spcBef>
                <a:spcPct val="20000"/>
              </a:spcBef>
              <a:spcAft>
                <a:spcPct val="0"/>
              </a:spcAft>
              <a:buChar char="»"/>
              <a:defRPr sz="2000">
                <a:latin typeface="+mn-lt"/>
                <a:ea typeface="+mn-ea"/>
                <a:cs typeface="+mn-cs"/>
              </a:defRPr>
            </a:lvl7pPr>
            <a:lvl8pPr marL="3429000" indent="-228600" fontAlgn="base">
              <a:spcBef>
                <a:spcPct val="20000"/>
              </a:spcBef>
              <a:spcAft>
                <a:spcPct val="0"/>
              </a:spcAft>
              <a:buChar char="»"/>
              <a:defRPr sz="2000">
                <a:latin typeface="+mn-lt"/>
                <a:ea typeface="+mn-ea"/>
                <a:cs typeface="+mn-cs"/>
              </a:defRPr>
            </a:lvl8pPr>
            <a:lvl9pPr marL="3886200" indent="-228600" fontAlgn="base">
              <a:spcBef>
                <a:spcPct val="20000"/>
              </a:spcBef>
              <a:spcAft>
                <a:spcPct val="0"/>
              </a:spcAft>
              <a:buChar char="»"/>
              <a:defRPr sz="2000">
                <a:latin typeface="+mn-lt"/>
                <a:ea typeface="+mn-ea"/>
                <a:cs typeface="+mn-cs"/>
              </a:defRPr>
            </a:lvl9pPr>
          </a:lstStyle>
          <a:p>
            <a:r>
              <a:rPr lang="en-US" sz="2400" dirty="0"/>
              <a:t>158l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cs typeface="Times New Roman" charset="0"/>
              </a:rPr>
              <a:t>The Camel</a:t>
            </a:r>
          </a:p>
        </p:txBody>
      </p:sp>
      <p:sp>
        <p:nvSpPr>
          <p:cNvPr id="133123" name="Rectangle 3"/>
          <p:cNvSpPr>
            <a:spLocks noGrp="1" noChangeArrowheads="1"/>
          </p:cNvSpPr>
          <p:nvPr>
            <p:ph type="subTitle" idx="1"/>
          </p:nvPr>
        </p:nvSpPr>
        <p:spPr/>
        <p:txBody>
          <a:bodyPr/>
          <a:lstStyle/>
          <a:p>
            <a:pPr eaLnBrk="1" hangingPunct="1"/>
            <a:endParaRPr lang="en-US">
              <a:latin typeface="Times New Roman" charset="0"/>
              <a:cs typeface="Times New Roman" charset="0"/>
            </a:endParaRPr>
          </a:p>
        </p:txBody>
      </p:sp>
      <p:pic>
        <p:nvPicPr>
          <p:cNvPr id="133124"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p:txBody>
          <a:bodyPr/>
          <a:lstStyle/>
          <a:p>
            <a:pPr eaLnBrk="1" hangingPunct="1"/>
            <a:r>
              <a:rPr kumimoji="0" lang="en-US">
                <a:latin typeface="Helvetica" charset="0"/>
                <a:ea typeface="Osaka" charset="0"/>
                <a:cs typeface="Osaka" charset="0"/>
              </a:rPr>
              <a:t>Camel Mug Shot</a:t>
            </a:r>
          </a:p>
        </p:txBody>
      </p:sp>
      <p:sp>
        <p:nvSpPr>
          <p:cNvPr id="135171" name="Rectangle 3"/>
          <p:cNvSpPr>
            <a:spLocks noGrp="1" noChangeArrowheads="1"/>
          </p:cNvSpPr>
          <p:nvPr>
            <p:ph type="subTitle" idx="1"/>
          </p:nvPr>
        </p:nvSpPr>
        <p:spPr/>
        <p:txBody>
          <a:bodyPr/>
          <a:lstStyle/>
          <a:p>
            <a:pPr eaLnBrk="1" hangingPunct="1">
              <a:buFont typeface="Wingdings" charset="0"/>
              <a:buNone/>
            </a:pPr>
            <a:endParaRPr kumimoji="0" lang="en-US">
              <a:latin typeface="Helvetica" charset="0"/>
              <a:ea typeface="Osaka" charset="0"/>
              <a:cs typeface="Osaka" charset="0"/>
            </a:endParaRPr>
          </a:p>
        </p:txBody>
      </p:sp>
      <p:pic>
        <p:nvPicPr>
          <p:cNvPr id="135172" name="Picture 4" descr="Cam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56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5" descr="cam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2"/>
          <p:cNvSpPr>
            <a:spLocks noGrp="1" noChangeArrowheads="1"/>
          </p:cNvSpPr>
          <p:nvPr>
            <p:ph type="title"/>
          </p:nvPr>
        </p:nvSpPr>
        <p:spPr>
          <a:xfrm>
            <a:off x="1752600" y="533400"/>
            <a:ext cx="5486400" cy="838200"/>
          </a:xfrm>
          <a:gradFill rotWithShape="0">
            <a:gsLst>
              <a:gs pos="0">
                <a:srgbClr val="767600"/>
              </a:gs>
              <a:gs pos="50000">
                <a:srgbClr val="FFFF00"/>
              </a:gs>
              <a:gs pos="100000">
                <a:srgbClr val="767600"/>
              </a:gs>
            </a:gsLst>
            <a:lin ang="5400000" scaled="1"/>
          </a:gradFill>
        </p:spPr>
        <p:txBody>
          <a:bodyPr/>
          <a:lstStyle/>
          <a:p>
            <a:pPr eaLnBrk="1" hangingPunct="1"/>
            <a:r>
              <a:rPr lang="en-US" sz="4000" b="1">
                <a:latin typeface="Arial" charset="0"/>
                <a:cs typeface="Times New Roman" charset="0"/>
              </a:rPr>
              <a:t>Camel</a:t>
            </a:r>
            <a:endParaRPr lang="en-US" sz="4000">
              <a:latin typeface="Arial" charset="0"/>
              <a:cs typeface="Times New Roman" charset="0"/>
            </a:endParaRPr>
          </a:p>
        </p:txBody>
      </p:sp>
      <p:sp>
        <p:nvSpPr>
          <p:cNvPr id="106499" name="Rectangle 3"/>
          <p:cNvSpPr>
            <a:spLocks noGrp="1" noChangeArrowheads="1"/>
          </p:cNvSpPr>
          <p:nvPr>
            <p:ph type="body" idx="1"/>
          </p:nvPr>
        </p:nvSpPr>
        <p:spPr>
          <a:xfrm>
            <a:off x="304800" y="1600200"/>
            <a:ext cx="8686800" cy="4953000"/>
          </a:xfrm>
          <a:effectLst/>
        </p:spPr>
        <p:txBody>
          <a:bodyPr/>
          <a:lstStyle/>
          <a:p>
            <a:pPr marL="609600" indent="-609600" eaLnBrk="1" hangingPunct="1">
              <a:buFontTx/>
              <a:buAutoNum type="alphaLcParenBoth"/>
            </a:pPr>
            <a:r>
              <a:rPr lang="en-US" sz="2800" b="1" dirty="0">
                <a:solidFill>
                  <a:schemeClr val="bg1"/>
                </a:solidFill>
                <a:effectLst>
                  <a:glow rad="254000">
                    <a:schemeClr val="tx1">
                      <a:alpha val="75000"/>
                    </a:schemeClr>
                  </a:glow>
                </a:effectLst>
                <a:latin typeface="Arial" charset="0"/>
                <a:cs typeface="Times New Roman" charset="0"/>
              </a:rPr>
              <a:t>Domesticated about 2000 BC</a:t>
            </a:r>
          </a:p>
          <a:p>
            <a:pPr marL="609600" indent="-609600" eaLnBrk="1" hangingPunct="1">
              <a:buFontTx/>
              <a:buAutoNum type="alphaLcParenBoth"/>
            </a:pPr>
            <a:r>
              <a:rPr lang="en-US" sz="2800" b="1" dirty="0">
                <a:solidFill>
                  <a:schemeClr val="bg1"/>
                </a:solidFill>
                <a:effectLst>
                  <a:glow rad="254000">
                    <a:schemeClr val="tx1">
                      <a:alpha val="75000"/>
                    </a:schemeClr>
                  </a:glow>
                </a:effectLst>
                <a:latin typeface="Arial" charset="0"/>
                <a:cs typeface="Times New Roman" charset="0"/>
              </a:rPr>
              <a:t>Gave nomadic tribes independence of settlements</a:t>
            </a:r>
          </a:p>
          <a:p>
            <a:pPr marL="609600" indent="-609600" eaLnBrk="1" hangingPunct="1">
              <a:buFontTx/>
              <a:buAutoNum type="alphaLcParenBoth"/>
            </a:pPr>
            <a:r>
              <a:rPr lang="en-US" sz="2800" b="1" dirty="0">
                <a:solidFill>
                  <a:schemeClr val="bg1"/>
                </a:solidFill>
                <a:effectLst>
                  <a:glow rad="254000">
                    <a:schemeClr val="tx1">
                      <a:alpha val="75000"/>
                    </a:schemeClr>
                  </a:glow>
                </a:effectLst>
                <a:latin typeface="Arial" charset="0"/>
                <a:cs typeface="Times New Roman" charset="0"/>
              </a:rPr>
              <a:t>Stored enough water for several days (these </a:t>
            </a:r>
            <a:r>
              <a:rPr lang="en-US" altLang="ja-JP" sz="2800" b="1" dirty="0">
                <a:solidFill>
                  <a:schemeClr val="bg1"/>
                </a:solidFill>
                <a:effectLst>
                  <a:glow rad="254000">
                    <a:schemeClr val="tx1">
                      <a:alpha val="75000"/>
                    </a:schemeClr>
                  </a:glow>
                </a:effectLst>
                <a:latin typeface="Arial" charset="0"/>
                <a:cs typeface="Times New Roman" charset="0"/>
              </a:rPr>
              <a:t>"</a:t>
            </a:r>
            <a:r>
              <a:rPr lang="en-US" sz="2800" b="1" dirty="0">
                <a:solidFill>
                  <a:schemeClr val="bg1"/>
                </a:solidFill>
                <a:effectLst>
                  <a:glow rad="254000">
                    <a:schemeClr val="tx1">
                      <a:alpha val="75000"/>
                    </a:schemeClr>
                  </a:glow>
                </a:effectLst>
                <a:latin typeface="Arial" charset="0"/>
                <a:cs typeface="Times New Roman" charset="0"/>
              </a:rPr>
              <a:t>desert ships</a:t>
            </a:r>
            <a:r>
              <a:rPr lang="en-US" altLang="ja-JP" sz="2800" b="1" dirty="0">
                <a:solidFill>
                  <a:schemeClr val="bg1"/>
                </a:solidFill>
                <a:effectLst>
                  <a:glow rad="254000">
                    <a:schemeClr val="tx1">
                      <a:alpha val="75000"/>
                    </a:schemeClr>
                  </a:glow>
                </a:effectLst>
                <a:latin typeface="Arial" charset="0"/>
                <a:cs typeface="Times New Roman" charset="0"/>
              </a:rPr>
              <a:t>"</a:t>
            </a:r>
            <a:r>
              <a:rPr lang="en-US" sz="2800" b="1" dirty="0">
                <a:solidFill>
                  <a:schemeClr val="bg1"/>
                </a:solidFill>
                <a:effectLst>
                  <a:glow rad="254000">
                    <a:schemeClr val="tx1">
                      <a:alpha val="75000"/>
                    </a:schemeClr>
                  </a:glow>
                </a:effectLst>
                <a:latin typeface="Arial" charset="0"/>
                <a:cs typeface="Times New Roman" charset="0"/>
              </a:rPr>
              <a:t> can travel long distances)</a:t>
            </a:r>
          </a:p>
          <a:p>
            <a:pPr marL="609600" indent="-609600" eaLnBrk="1" hangingPunct="1">
              <a:buFontTx/>
              <a:buAutoNum type="alphaLcParenBoth"/>
            </a:pPr>
            <a:r>
              <a:rPr lang="en-US" sz="2800" b="1" dirty="0">
                <a:solidFill>
                  <a:schemeClr val="bg1"/>
                </a:solidFill>
                <a:effectLst>
                  <a:glow rad="254000">
                    <a:schemeClr val="tx1">
                      <a:alpha val="75000"/>
                    </a:schemeClr>
                  </a:glow>
                </a:effectLst>
                <a:latin typeface="Arial" charset="0"/>
                <a:cs typeface="Times New Roman" charset="0"/>
              </a:rPr>
              <a:t>Abraham used camels only for long journeys (Gen. 24:3, 64) as did Jacob (Gen. 31:17)</a:t>
            </a:r>
          </a:p>
          <a:p>
            <a:pPr marL="609600" indent="-609600" eaLnBrk="1" hangingPunct="1">
              <a:buFontTx/>
              <a:buAutoNum type="alphaLcParenBoth"/>
            </a:pPr>
            <a:r>
              <a:rPr lang="en-US" sz="2800" b="1" dirty="0">
                <a:solidFill>
                  <a:schemeClr val="bg1"/>
                </a:solidFill>
                <a:effectLst>
                  <a:glow rad="254000">
                    <a:schemeClr val="tx1">
                      <a:alpha val="75000"/>
                    </a:schemeClr>
                  </a:glow>
                </a:effectLst>
                <a:latin typeface="Arial" charset="0"/>
                <a:cs typeface="Times New Roman" charset="0"/>
              </a:rPr>
              <a:t>Important beast of burden--can carry more than a donkey (Camel Load – 2 Kings 8:9)</a:t>
            </a:r>
          </a:p>
        </p:txBody>
      </p:sp>
      <p:sp>
        <p:nvSpPr>
          <p:cNvPr id="5" name="TextBox 4"/>
          <p:cNvSpPr txBox="1"/>
          <p:nvPr/>
        </p:nvSpPr>
        <p:spPr>
          <a:xfrm>
            <a:off x="8229600" y="152400"/>
            <a:ext cx="783688" cy="461665"/>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chemeClr val="bg1"/>
                </a:solidFill>
                <a:effectLst>
                  <a:glow rad="254000">
                    <a:schemeClr val="tx1">
                      <a:alpha val="75000"/>
                    </a:schemeClr>
                  </a:glow>
                </a:effectLst>
                <a:latin typeface="Arial" charset="0"/>
                <a:cs typeface="Arial" charset="0"/>
              </a:rPr>
              <a:t>158l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descr="cam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5" descr="fig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1798638"/>
            <a:ext cx="4191000"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2"/>
          <p:cNvSpPr>
            <a:spLocks noGrp="1" noChangeArrowheads="1"/>
          </p:cNvSpPr>
          <p:nvPr>
            <p:ph type="title"/>
          </p:nvPr>
        </p:nvSpPr>
        <p:spPr>
          <a:xfrm>
            <a:off x="1981200" y="533400"/>
            <a:ext cx="5257800" cy="1143000"/>
          </a:xfrm>
          <a:gradFill rotWithShape="0">
            <a:gsLst>
              <a:gs pos="0">
                <a:srgbClr val="767600"/>
              </a:gs>
              <a:gs pos="50000">
                <a:srgbClr val="FFFF00"/>
              </a:gs>
              <a:gs pos="100000">
                <a:srgbClr val="767600"/>
              </a:gs>
            </a:gsLst>
            <a:lin ang="5400000" scaled="1"/>
          </a:gradFill>
        </p:spPr>
        <p:txBody>
          <a:bodyPr/>
          <a:lstStyle/>
          <a:p>
            <a:pPr eaLnBrk="1" hangingPunct="1"/>
            <a:r>
              <a:rPr lang="en-US" sz="4000" b="1">
                <a:latin typeface="Arial" charset="0"/>
                <a:cs typeface="Times New Roman" charset="0"/>
              </a:rPr>
              <a:t>Camel</a:t>
            </a:r>
          </a:p>
        </p:txBody>
      </p:sp>
      <p:sp>
        <p:nvSpPr>
          <p:cNvPr id="107523" name="Rectangle 3"/>
          <p:cNvSpPr>
            <a:spLocks noGrp="1" noChangeArrowheads="1"/>
          </p:cNvSpPr>
          <p:nvPr>
            <p:ph type="body" idx="1"/>
          </p:nvPr>
        </p:nvSpPr>
        <p:spPr>
          <a:xfrm>
            <a:off x="152400" y="1752600"/>
            <a:ext cx="5486400" cy="5029200"/>
          </a:xfrm>
          <a:noFill/>
          <a:ln>
            <a:noFill/>
          </a:ln>
          <a:effectLst/>
        </p:spPr>
        <p:txBody>
          <a:bodyPr vert="horz" wrap="square" lIns="91440" tIns="45720" rIns="91440" bIns="45720" numCol="1" anchor="t" anchorCtr="0" compatLnSpc="1">
            <a:prstTxWarp prst="textNoShape">
              <a:avLst/>
            </a:prstTxWarp>
          </a:bodyPr>
          <a:lstStyle/>
          <a:p>
            <a:pPr marL="609600" indent="-609600" eaLnBrk="1" hangingPunct="1">
              <a:buFont typeface="+mj-lt"/>
              <a:buAutoNum type="alphaLcParenR" startAt="6"/>
            </a:pPr>
            <a:r>
              <a:rPr lang="en-US" sz="2800" b="1" dirty="0">
                <a:solidFill>
                  <a:schemeClr val="bg1"/>
                </a:solidFill>
                <a:effectLst>
                  <a:glow rad="254000">
                    <a:schemeClr val="tx1">
                      <a:alpha val="75000"/>
                    </a:schemeClr>
                  </a:glow>
                </a:effectLst>
                <a:latin typeface="Arial" charset="0"/>
                <a:cs typeface="Times New Roman" charset="0"/>
              </a:rPr>
              <a:t>Not easy to ride. Humans would travel on donkeys while camels would bear the loads.</a:t>
            </a:r>
          </a:p>
          <a:p>
            <a:pPr marL="609600" indent="-609600" eaLnBrk="1" hangingPunct="1">
              <a:buFontTx/>
              <a:buAutoNum type="alphaLcParenR" startAt="6"/>
            </a:pPr>
            <a:endParaRPr lang="en-US" sz="2800" b="1" dirty="0">
              <a:solidFill>
                <a:schemeClr val="bg1"/>
              </a:solidFill>
              <a:effectLst>
                <a:glow rad="254000">
                  <a:schemeClr val="tx1">
                    <a:alpha val="75000"/>
                  </a:schemeClr>
                </a:glow>
              </a:effectLst>
              <a:latin typeface="Arial" charset="0"/>
              <a:cs typeface="Times New Roman" charset="0"/>
            </a:endParaRPr>
          </a:p>
          <a:p>
            <a:pPr marL="609600" indent="-609600" eaLnBrk="1" hangingPunct="1">
              <a:buFontTx/>
              <a:buAutoNum type="alphaLcParenR" startAt="6"/>
            </a:pPr>
            <a:r>
              <a:rPr lang="en-US" sz="2800" b="1" dirty="0">
                <a:solidFill>
                  <a:schemeClr val="bg1"/>
                </a:solidFill>
                <a:effectLst>
                  <a:glow rad="254000">
                    <a:schemeClr val="tx1">
                      <a:alpha val="75000"/>
                    </a:schemeClr>
                  </a:glow>
                </a:effectLst>
                <a:latin typeface="Arial" charset="0"/>
                <a:cs typeface="Times New Roman" charset="0"/>
              </a:rPr>
              <a:t>Most common type of camel is the single humped camel (Dromedary). It lacks endurance (little fat to store water), but it could travel at nearly 16 km/hr.</a:t>
            </a:r>
          </a:p>
        </p:txBody>
      </p:sp>
      <p:sp>
        <p:nvSpPr>
          <p:cNvPr id="6" name="TextBox 5"/>
          <p:cNvSpPr txBox="1"/>
          <p:nvPr/>
        </p:nvSpPr>
        <p:spPr>
          <a:xfrm>
            <a:off x="8229600" y="152400"/>
            <a:ext cx="783688"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en-US" dirty="0"/>
              <a:t>158l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286000" y="304800"/>
            <a:ext cx="4419600" cy="914400"/>
          </a:xfrm>
          <a:gradFill rotWithShape="1">
            <a:gsLst>
              <a:gs pos="0">
                <a:srgbClr val="767600"/>
              </a:gs>
              <a:gs pos="50000">
                <a:srgbClr val="FFFF00"/>
              </a:gs>
              <a:gs pos="100000">
                <a:srgbClr val="767600"/>
              </a:gs>
            </a:gsLst>
            <a:lin ang="5400000" scaled="1"/>
          </a:gradFill>
        </p:spPr>
        <p:txBody>
          <a:bodyPr/>
          <a:lstStyle/>
          <a:p>
            <a:pPr eaLnBrk="1" hangingPunct="1"/>
            <a:r>
              <a:rPr lang="en-US" sz="4000" b="1">
                <a:latin typeface="Arial" charset="0"/>
                <a:cs typeface="Times New Roman" charset="0"/>
              </a:rPr>
              <a:t>Mule</a:t>
            </a:r>
          </a:p>
        </p:txBody>
      </p:sp>
      <p:sp>
        <p:nvSpPr>
          <p:cNvPr id="141315" name="Rectangle 3"/>
          <p:cNvSpPr>
            <a:spLocks noGrp="1" noChangeArrowheads="1"/>
          </p:cNvSpPr>
          <p:nvPr>
            <p:ph type="body" sz="half" idx="1"/>
          </p:nvPr>
        </p:nvSpPr>
        <p:spPr>
          <a:xfrm>
            <a:off x="107504" y="1371600"/>
            <a:ext cx="8839200" cy="4038600"/>
          </a:xfrm>
        </p:spPr>
        <p:txBody>
          <a:bodyPr/>
          <a:lstStyle/>
          <a:p>
            <a:pPr marL="609600" indent="-609600" eaLnBrk="1" hangingPunct="1">
              <a:lnSpc>
                <a:spcPct val="90000"/>
              </a:lnSpc>
              <a:buFontTx/>
              <a:buAutoNum type="arabicPeriod"/>
            </a:pPr>
            <a:r>
              <a:rPr lang="en-US" sz="2800" b="1" dirty="0">
                <a:solidFill>
                  <a:srgbClr val="FFFFFF"/>
                </a:solidFill>
                <a:latin typeface="Arial" charset="0"/>
                <a:cs typeface="Arial" charset="0"/>
              </a:rPr>
              <a:t>Mules were not used much until David</a:t>
            </a:r>
            <a:r>
              <a:rPr lang="fr-FR" altLang="ja-JP" sz="2800" b="1" dirty="0">
                <a:solidFill>
                  <a:srgbClr val="FFFFFF"/>
                </a:solidFill>
                <a:latin typeface="Arial" charset="0"/>
                <a:cs typeface="Arial" charset="0"/>
              </a:rPr>
              <a:t>'</a:t>
            </a:r>
            <a:r>
              <a:rPr lang="en-US" sz="2800" b="1" dirty="0">
                <a:solidFill>
                  <a:srgbClr val="FFFFFF"/>
                </a:solidFill>
                <a:latin typeface="Arial" charset="0"/>
                <a:cs typeface="Arial" charset="0"/>
              </a:rPr>
              <a:t>s time because an animal bred from mixed parentage was contrary to the law (Lev. 19:19).</a:t>
            </a:r>
          </a:p>
          <a:p>
            <a:pPr marL="609600" indent="-609600" eaLnBrk="1" hangingPunct="1">
              <a:lnSpc>
                <a:spcPct val="90000"/>
              </a:lnSpc>
              <a:buFontTx/>
              <a:buAutoNum type="arabicPeriod"/>
            </a:pPr>
            <a:endParaRPr lang="en-US" sz="900" b="1" dirty="0">
              <a:solidFill>
                <a:srgbClr val="FFFFFF"/>
              </a:solidFill>
              <a:latin typeface="Arial" charset="0"/>
              <a:cs typeface="Arial" charset="0"/>
            </a:endParaRPr>
          </a:p>
          <a:p>
            <a:pPr marL="609600" lvl="0" indent="-609600" eaLnBrk="1" hangingPunct="1">
              <a:lnSpc>
                <a:spcPct val="90000"/>
              </a:lnSpc>
              <a:buFontTx/>
              <a:buAutoNum type="arabicPeriod"/>
            </a:pPr>
            <a:r>
              <a:rPr lang="en-US" sz="2800" b="1" dirty="0">
                <a:solidFill>
                  <a:srgbClr val="FFFFFF"/>
                </a:solidFill>
                <a:latin typeface="Arial" charset="0"/>
                <a:cs typeface="Arial" charset="0"/>
              </a:rPr>
              <a:t>Used as royal mounts (2 Sam. 13:29): When Solomon rode David</a:t>
            </a:r>
            <a:r>
              <a:rPr lang="fr-FR" altLang="ja-JP" sz="2800" b="1" dirty="0">
                <a:solidFill>
                  <a:srgbClr val="FFFFFF"/>
                </a:solidFill>
                <a:latin typeface="Arial" charset="0"/>
                <a:cs typeface="Arial" charset="0"/>
              </a:rPr>
              <a:t>'</a:t>
            </a:r>
            <a:r>
              <a:rPr lang="en-US" sz="2800" b="1" dirty="0">
                <a:solidFill>
                  <a:srgbClr val="FFFFFF"/>
                </a:solidFill>
                <a:latin typeface="Arial" charset="0"/>
                <a:cs typeface="Arial" charset="0"/>
              </a:rPr>
              <a:t>s mule, it was a sign that he was heir apparent (1 Kings 1:33, 44).</a:t>
            </a:r>
            <a:endParaRPr lang="en-US" sz="900" b="1" dirty="0">
              <a:solidFill>
                <a:srgbClr val="FFFFFF"/>
              </a:solidFill>
              <a:latin typeface="Arial" charset="0"/>
              <a:cs typeface="Arial" charset="0"/>
            </a:endParaRPr>
          </a:p>
          <a:p>
            <a:pPr marL="609600" indent="-609600" eaLnBrk="1" hangingPunct="1">
              <a:lnSpc>
                <a:spcPct val="90000"/>
              </a:lnSpc>
              <a:buFontTx/>
              <a:buAutoNum type="arabicPeriod"/>
            </a:pPr>
            <a:endParaRPr lang="en-US" sz="900" b="1" dirty="0">
              <a:solidFill>
                <a:srgbClr val="FFFFFF"/>
              </a:solidFill>
              <a:latin typeface="Arial" charset="0"/>
              <a:cs typeface="Arial" charset="0"/>
            </a:endParaRPr>
          </a:p>
          <a:p>
            <a:pPr marL="609600" indent="-609600" eaLnBrk="1" hangingPunct="1">
              <a:lnSpc>
                <a:spcPct val="90000"/>
              </a:lnSpc>
              <a:buFontTx/>
              <a:buAutoNum type="arabicPeriod"/>
            </a:pPr>
            <a:r>
              <a:rPr lang="en-US" sz="2800" b="1" dirty="0">
                <a:solidFill>
                  <a:srgbClr val="FFFFFF"/>
                </a:solidFill>
                <a:latin typeface="Arial" charset="0"/>
                <a:cs typeface="Arial" charset="0"/>
              </a:rPr>
              <a:t>By the time of Isaiah, they were very common (Isa. 66:20).</a:t>
            </a:r>
          </a:p>
        </p:txBody>
      </p:sp>
      <p:pic>
        <p:nvPicPr>
          <p:cNvPr id="141316" name="Picture 10" descr="P7220075">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6553200" y="4897438"/>
            <a:ext cx="2590800" cy="1960562"/>
          </a:xfrm>
        </p:spPr>
      </p:pic>
      <p:sp>
        <p:nvSpPr>
          <p:cNvPr id="6" name="TextBox 5"/>
          <p:cNvSpPr txBox="1"/>
          <p:nvPr/>
        </p:nvSpPr>
        <p:spPr>
          <a:xfrm>
            <a:off x="8229600" y="152400"/>
            <a:ext cx="783688"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en-US" dirty="0"/>
              <a:t>158l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514600" y="457200"/>
            <a:ext cx="4038600" cy="1066800"/>
          </a:xfrm>
        </p:spPr>
        <p:txBody>
          <a:bodyPr/>
          <a:lstStyle/>
          <a:p>
            <a:pPr eaLnBrk="1" hangingPunct="1"/>
            <a:r>
              <a:rPr lang="en-US" sz="4000">
                <a:latin typeface="Arial" charset="0"/>
                <a:cs typeface="Times New Roman" charset="0"/>
              </a:rPr>
              <a:t>Horse</a:t>
            </a:r>
          </a:p>
        </p:txBody>
      </p:sp>
      <p:pic>
        <p:nvPicPr>
          <p:cNvPr id="143363" name="Picture 5" descr="jumping%2520horse">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a:ext>
            </a:extLst>
          </a:blip>
          <a:srcRect/>
          <a:stretch>
            <a:fillRect/>
          </a:stretch>
        </p:blipFill>
        <p:spPr bwMode="auto">
          <a:xfrm>
            <a:off x="0" y="0"/>
            <a:ext cx="9296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3"/>
          <p:cNvSpPr>
            <a:spLocks noGrp="1" noChangeArrowheads="1"/>
          </p:cNvSpPr>
          <p:nvPr>
            <p:ph type="body" idx="1"/>
          </p:nvPr>
        </p:nvSpPr>
        <p:spPr>
          <a:xfrm>
            <a:off x="533400" y="1371600"/>
            <a:ext cx="8229600" cy="5257800"/>
          </a:xfrm>
          <a:solidFill>
            <a:srgbClr val="FFFF99">
              <a:alpha val="0"/>
            </a:srgbClr>
          </a:solidFill>
        </p:spPr>
        <p:txBody>
          <a:bodyPr/>
          <a:lstStyle/>
          <a:p>
            <a:pPr marL="723900" indent="-723900" eaLnBrk="1" hangingPunct="1">
              <a:buFontTx/>
              <a:buNone/>
            </a:pPr>
            <a:r>
              <a:rPr lang="en-US" b="1" dirty="0">
                <a:latin typeface="Arial" charset="0"/>
                <a:cs typeface="Arial" charset="0"/>
              </a:rPr>
              <a:t>(a)	Horses of the Bible were similar to Arabian horses today</a:t>
            </a:r>
          </a:p>
          <a:p>
            <a:pPr marL="723900" indent="-723900" eaLnBrk="1" hangingPunct="1">
              <a:buFontTx/>
              <a:buNone/>
            </a:pPr>
            <a:endParaRPr lang="en-US" b="1" dirty="0">
              <a:latin typeface="Arial" charset="0"/>
              <a:cs typeface="Arial" charset="0"/>
            </a:endParaRPr>
          </a:p>
          <a:p>
            <a:pPr marL="723900" indent="-723900" eaLnBrk="1" hangingPunct="1">
              <a:buFontTx/>
              <a:buNone/>
            </a:pPr>
            <a:r>
              <a:rPr lang="en-US" b="1" dirty="0">
                <a:latin typeface="Arial" charset="0"/>
                <a:cs typeface="Arial" charset="0"/>
              </a:rPr>
              <a:t>(b)	Used for war, though not so much as mounted cavalry as to provide a means of pulling chariots (Gen. 41:43, Exod. 14:9)</a:t>
            </a:r>
          </a:p>
          <a:p>
            <a:pPr marL="723900" indent="-723900" eaLnBrk="1" hangingPunct="1">
              <a:buFontTx/>
              <a:buNone/>
            </a:pPr>
            <a:endParaRPr lang="en-US" b="1" dirty="0">
              <a:latin typeface="Arial" charset="0"/>
              <a:cs typeface="Arial" charset="0"/>
            </a:endParaRPr>
          </a:p>
          <a:p>
            <a:pPr marL="723900" indent="-723900" eaLnBrk="1" hangingPunct="1">
              <a:buFontTx/>
              <a:buNone/>
            </a:pPr>
            <a:r>
              <a:rPr lang="en-US" b="1" dirty="0">
                <a:latin typeface="Arial" charset="0"/>
                <a:cs typeface="Arial" charset="0"/>
              </a:rPr>
              <a:t>(c)	Also used on a farm (Isa. 28:28)</a:t>
            </a:r>
          </a:p>
          <a:p>
            <a:pPr marL="723900" indent="-723900" eaLnBrk="1" hangingPunct="1">
              <a:buFontTx/>
              <a:buNone/>
            </a:pPr>
            <a:endParaRPr lang="en-US" b="1" dirty="0">
              <a:latin typeface="Arial" charset="0"/>
              <a:cs typeface="Arial" charset="0"/>
            </a:endParaRPr>
          </a:p>
        </p:txBody>
      </p:sp>
      <p:sp>
        <p:nvSpPr>
          <p:cNvPr id="143365" name="Text Box 6"/>
          <p:cNvSpPr txBox="1">
            <a:spLocks noChangeArrowheads="1"/>
          </p:cNvSpPr>
          <p:nvPr/>
        </p:nvSpPr>
        <p:spPr bwMode="auto">
          <a:xfrm>
            <a:off x="3276600" y="228600"/>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en-US" sz="4400" b="1">
                <a:latin typeface="Arial" charset="0"/>
                <a:cs typeface="Arial" charset="0"/>
              </a:rPr>
              <a:t>Horse</a:t>
            </a:r>
          </a:p>
        </p:txBody>
      </p:sp>
      <p:sp>
        <p:nvSpPr>
          <p:cNvPr id="7" name="TextBox 6"/>
          <p:cNvSpPr txBox="1"/>
          <p:nvPr/>
        </p:nvSpPr>
        <p:spPr>
          <a:xfrm>
            <a:off x="8229600" y="152400"/>
            <a:ext cx="783688"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en-US" dirty="0"/>
              <a:t>158l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sz="4000">
                <a:latin typeface="Arial" charset="0"/>
                <a:cs typeface="Times New Roman" charset="0"/>
              </a:rPr>
              <a:t>Horse</a:t>
            </a:r>
          </a:p>
        </p:txBody>
      </p:sp>
      <p:pic>
        <p:nvPicPr>
          <p:cNvPr id="145411" name="Picture 3" descr="jumping%2520horse">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a:ext>
            </a:extLst>
          </a:blip>
          <a:srcRect/>
          <a:stretch>
            <a:fillRect/>
          </a:stretch>
        </p:blipFill>
        <p:spPr bwMode="auto">
          <a:xfrm>
            <a:off x="0" y="0"/>
            <a:ext cx="9296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Rectangle 6"/>
          <p:cNvSpPr>
            <a:spLocks noChangeArrowheads="1"/>
          </p:cNvSpPr>
          <p:nvPr/>
        </p:nvSpPr>
        <p:spPr bwMode="auto">
          <a:xfrm>
            <a:off x="381000" y="980728"/>
            <a:ext cx="8763000" cy="5877272"/>
          </a:xfrm>
          <a:prstGeom prst="rect">
            <a:avLst/>
          </a:prstGeom>
          <a:solidFill>
            <a:srgbClr val="FFFF99">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723900" indent="-723900">
              <a:spcBef>
                <a:spcPct val="20000"/>
              </a:spcBef>
            </a:pPr>
            <a:r>
              <a:rPr lang="en-US" sz="3200" b="1" dirty="0">
                <a:latin typeface="Arial" charset="0"/>
                <a:cs typeface="Arial" charset="0"/>
              </a:rPr>
              <a:t>(d)	David used horses and chariots but it was Solomon who really developed their usage (1 Kings 4:28; 2 Chron. 1:14; 9:25)</a:t>
            </a:r>
          </a:p>
          <a:p>
            <a:pPr marL="723900" indent="-723900">
              <a:spcBef>
                <a:spcPct val="20000"/>
              </a:spcBef>
            </a:pPr>
            <a:endParaRPr lang="en-US" sz="3200" b="1" dirty="0">
              <a:latin typeface="Arial" charset="0"/>
              <a:cs typeface="Arial" charset="0"/>
            </a:endParaRPr>
          </a:p>
          <a:p>
            <a:pPr marL="723900" indent="-723900">
              <a:spcBef>
                <a:spcPct val="20000"/>
              </a:spcBef>
            </a:pPr>
            <a:r>
              <a:rPr lang="en-US" sz="3200" b="1" dirty="0">
                <a:latin typeface="Arial" charset="0"/>
                <a:cs typeface="Arial" charset="0"/>
              </a:rPr>
              <a:t>(e)	Became a status symbol to have a horse, particularly if one had a chariot to go with it.  However, good roads were necessary!</a:t>
            </a:r>
          </a:p>
          <a:p>
            <a:pPr marL="723900" indent="-723900">
              <a:spcBef>
                <a:spcPct val="20000"/>
              </a:spcBef>
            </a:pPr>
            <a:endParaRPr lang="en-US" sz="3200" b="1" dirty="0">
              <a:latin typeface="Arial" charset="0"/>
              <a:cs typeface="Arial" charset="0"/>
            </a:endParaRPr>
          </a:p>
          <a:p>
            <a:pPr marL="723900" indent="-723900">
              <a:spcBef>
                <a:spcPct val="20000"/>
              </a:spcBef>
            </a:pPr>
            <a:r>
              <a:rPr lang="en-US" sz="3200" b="1" dirty="0">
                <a:latin typeface="Arial" charset="0"/>
                <a:cs typeface="Arial" charset="0"/>
              </a:rPr>
              <a:t>(f)	By Roman times, horses became symbols of power (cf. Psalm 147:10)</a:t>
            </a:r>
          </a:p>
        </p:txBody>
      </p:sp>
      <p:sp>
        <p:nvSpPr>
          <p:cNvPr id="145413" name="Text Box 8"/>
          <p:cNvSpPr txBox="1">
            <a:spLocks noChangeArrowheads="1"/>
          </p:cNvSpPr>
          <p:nvPr/>
        </p:nvSpPr>
        <p:spPr bwMode="auto">
          <a:xfrm>
            <a:off x="3336925" y="228600"/>
            <a:ext cx="2454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en-US" sz="4400" b="1">
                <a:latin typeface="Arial" charset="0"/>
                <a:cs typeface="Arial" charset="0"/>
              </a:rPr>
              <a:t>Horse</a:t>
            </a:r>
          </a:p>
        </p:txBody>
      </p:sp>
      <p:sp>
        <p:nvSpPr>
          <p:cNvPr id="7" name="TextBox 6"/>
          <p:cNvSpPr txBox="1"/>
          <p:nvPr/>
        </p:nvSpPr>
        <p:spPr>
          <a:xfrm>
            <a:off x="8229600" y="152400"/>
            <a:ext cx="783688"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en-US" dirty="0"/>
              <a:t>158l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914400"/>
            <a:ext cx="8229600" cy="1143000"/>
          </a:xfrm>
          <a:gradFill rotWithShape="1">
            <a:gsLst>
              <a:gs pos="0">
                <a:srgbClr val="FF0000"/>
              </a:gs>
              <a:gs pos="50000">
                <a:srgbClr val="FFFF00"/>
              </a:gs>
              <a:gs pos="100000">
                <a:srgbClr val="FF0000"/>
              </a:gs>
            </a:gsLst>
            <a:lin ang="5400000" scaled="1"/>
          </a:gradFill>
        </p:spPr>
        <p:txBody>
          <a:bodyPr/>
          <a:lstStyle/>
          <a:p>
            <a:pPr eaLnBrk="1" hangingPunct="1"/>
            <a:r>
              <a:rPr lang="en-US" b="1">
                <a:solidFill>
                  <a:srgbClr val="130F05"/>
                </a:solidFill>
                <a:latin typeface="Arial" charset="0"/>
                <a:ea typeface="ＭＳ Ｐゴシック" charset="0"/>
                <a:cs typeface="ＭＳ Ｐゴシック" charset="0"/>
              </a:rPr>
              <a:t>Applications</a:t>
            </a:r>
          </a:p>
        </p:txBody>
      </p:sp>
      <p:sp>
        <p:nvSpPr>
          <p:cNvPr id="15363" name="Rectangle 3"/>
          <p:cNvSpPr>
            <a:spLocks noGrp="1" noChangeArrowheads="1"/>
          </p:cNvSpPr>
          <p:nvPr>
            <p:ph type="body" idx="1"/>
          </p:nvPr>
        </p:nvSpPr>
        <p:spPr>
          <a:xfrm>
            <a:off x="685800" y="2438400"/>
            <a:ext cx="7696200" cy="2819400"/>
          </a:xfrm>
        </p:spPr>
        <p:txBody>
          <a:bodyPr/>
          <a:lstStyle/>
          <a:p>
            <a:pPr eaLnBrk="1" hangingPunct="1">
              <a:lnSpc>
                <a:spcPct val="125000"/>
              </a:lnSpc>
            </a:pPr>
            <a:r>
              <a:rPr lang="en-US" sz="3600" b="1">
                <a:latin typeface="Arial" charset="0"/>
                <a:ea typeface="ＭＳ Ｐゴシック" charset="0"/>
                <a:cs typeface="ＭＳ Ｐゴシック" charset="0"/>
              </a:rPr>
              <a:t>Take time to reflect on your life</a:t>
            </a:r>
          </a:p>
          <a:p>
            <a:pPr eaLnBrk="1" hangingPunct="1">
              <a:lnSpc>
                <a:spcPct val="125000"/>
              </a:lnSpc>
            </a:pPr>
            <a:r>
              <a:rPr lang="en-US" sz="3600" b="1">
                <a:latin typeface="Arial" charset="0"/>
                <a:ea typeface="ＭＳ Ｐゴシック" charset="0"/>
                <a:cs typeface="ＭＳ Ｐゴシック" charset="0"/>
              </a:rPr>
              <a:t>Depend on God in </a:t>
            </a:r>
            <a:r>
              <a:rPr lang="en-US" sz="4400" b="1" u="sng">
                <a:latin typeface="Arial" charset="0"/>
                <a:ea typeface="ＭＳ Ｐゴシック" charset="0"/>
                <a:cs typeface="ＭＳ Ｐゴシック" charset="0"/>
              </a:rPr>
              <a:t>all</a:t>
            </a:r>
            <a:r>
              <a:rPr lang="en-US" sz="3600" b="1">
                <a:latin typeface="Arial" charset="0"/>
                <a:ea typeface="ＭＳ Ｐゴシック" charset="0"/>
                <a:cs typeface="ＭＳ Ｐゴシック" charset="0"/>
              </a:rPr>
              <a:t> things</a:t>
            </a:r>
          </a:p>
          <a:p>
            <a:pPr eaLnBrk="1" hangingPunct="1">
              <a:lnSpc>
                <a:spcPct val="125000"/>
              </a:lnSpc>
            </a:pPr>
            <a:r>
              <a:rPr lang="en-US" sz="3600" b="1">
                <a:latin typeface="Arial" charset="0"/>
                <a:ea typeface="ＭＳ Ｐゴシック" charset="0"/>
                <a:cs typeface="ＭＳ Ｐゴシック" charset="0"/>
              </a:rPr>
              <a:t>Be good shepherds</a:t>
            </a:r>
          </a:p>
        </p:txBody>
      </p:sp>
      <p:sp>
        <p:nvSpPr>
          <p:cNvPr id="6" name="TextBox 5"/>
          <p:cNvSpPr txBox="1"/>
          <p:nvPr/>
        </p:nvSpPr>
        <p:spPr>
          <a:xfrm>
            <a:off x="8229600" y="152400"/>
            <a:ext cx="783688"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glow rad="254000">
                    <a:srgbClr val="000000">
                      <a:alpha val="75000"/>
                    </a:srgbClr>
                  </a:glow>
                </a:effectLst>
                <a:uLnTx/>
                <a:uFillTx/>
                <a:latin typeface="Arial" charset="0"/>
                <a:cs typeface="Arial" charset="0"/>
              </a:rPr>
              <a:t>158l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914400"/>
            <a:ext cx="8229600" cy="1143000"/>
          </a:xfrm>
          <a:gradFill rotWithShape="1">
            <a:gsLst>
              <a:gs pos="0">
                <a:srgbClr val="FF0000"/>
              </a:gs>
              <a:gs pos="50000">
                <a:srgbClr val="FFFF00"/>
              </a:gs>
              <a:gs pos="100000">
                <a:srgbClr val="FF0000"/>
              </a:gs>
            </a:gsLst>
            <a:lin ang="5400000" scaled="1"/>
          </a:gradFill>
        </p:spPr>
        <p:txBody>
          <a:bodyPr/>
          <a:lstStyle/>
          <a:p>
            <a:pPr eaLnBrk="1" hangingPunct="1"/>
            <a:r>
              <a:rPr lang="en-US" b="1">
                <a:solidFill>
                  <a:srgbClr val="130F05"/>
                </a:solidFill>
                <a:latin typeface="Arial" charset="0"/>
                <a:ea typeface="ＭＳ Ｐゴシック" charset="0"/>
                <a:cs typeface="ＭＳ Ｐゴシック" charset="0"/>
              </a:rPr>
              <a:t>Applications</a:t>
            </a:r>
          </a:p>
        </p:txBody>
      </p:sp>
      <p:sp>
        <p:nvSpPr>
          <p:cNvPr id="35843" name="Rectangle 3"/>
          <p:cNvSpPr>
            <a:spLocks noGrp="1" noChangeArrowheads="1"/>
          </p:cNvSpPr>
          <p:nvPr>
            <p:ph type="body" idx="1"/>
          </p:nvPr>
        </p:nvSpPr>
        <p:spPr>
          <a:xfrm>
            <a:off x="457200" y="2362200"/>
            <a:ext cx="8382000" cy="2514600"/>
          </a:xfrm>
        </p:spPr>
        <p:txBody>
          <a:bodyPr/>
          <a:lstStyle/>
          <a:p>
            <a:pPr eaLnBrk="1" hangingPunct="1">
              <a:lnSpc>
                <a:spcPct val="125000"/>
              </a:lnSpc>
            </a:pPr>
            <a:r>
              <a:rPr lang="en-US" sz="3600" b="1">
                <a:latin typeface="Arial" charset="0"/>
                <a:ea typeface="ＭＳ Ｐゴシック" charset="0"/>
                <a:cs typeface="ＭＳ Ｐゴシック" charset="0"/>
              </a:rPr>
              <a:t>You reap what you sow</a:t>
            </a:r>
          </a:p>
          <a:p>
            <a:pPr eaLnBrk="1" hangingPunct="1">
              <a:lnSpc>
                <a:spcPct val="125000"/>
              </a:lnSpc>
            </a:pPr>
            <a:r>
              <a:rPr lang="en-US" sz="3600" b="1">
                <a:latin typeface="Arial" charset="0"/>
                <a:ea typeface="ＭＳ Ｐゴシック" charset="0"/>
                <a:cs typeface="ＭＳ Ｐゴシック" charset="0"/>
              </a:rPr>
              <a:t>Show hospitality, even to strangers</a:t>
            </a:r>
          </a:p>
          <a:p>
            <a:pPr eaLnBrk="1" hangingPunct="1">
              <a:lnSpc>
                <a:spcPct val="125000"/>
              </a:lnSpc>
            </a:pPr>
            <a:r>
              <a:rPr lang="en-US" sz="3600" b="1">
                <a:latin typeface="Arial" charset="0"/>
                <a:ea typeface="ＭＳ Ｐゴシック" charset="0"/>
                <a:cs typeface="ＭＳ Ｐゴシック" charset="0"/>
              </a:rPr>
              <a:t>Keep close ties among your family</a:t>
            </a:r>
            <a:endParaRPr lang="en-GB" sz="3600" b="1">
              <a:latin typeface="Arial" charset="0"/>
              <a:ea typeface="ＭＳ Ｐゴシック" charset="0"/>
              <a:cs typeface="ＭＳ Ｐゴシック" charset="0"/>
            </a:endParaRPr>
          </a:p>
        </p:txBody>
      </p:sp>
      <p:sp>
        <p:nvSpPr>
          <p:cNvPr id="4" name="TextBox 3"/>
          <p:cNvSpPr txBox="1"/>
          <p:nvPr/>
        </p:nvSpPr>
        <p:spPr>
          <a:xfrm>
            <a:off x="8229600" y="152400"/>
            <a:ext cx="8699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effectLst>
                  <a:outerShdw blurRad="38100" dist="38100" dir="2700000" algn="tl">
                    <a:srgbClr val="000000"/>
                  </a:outerShdw>
                </a:effectLst>
                <a:latin typeface="Arial" charset="0"/>
                <a:cs typeface="Arial" charset="0"/>
              </a:rPr>
              <a:t>158k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idx="4294967295"/>
          </p:nvPr>
        </p:nvSpPr>
        <p:spPr/>
        <p:txBody>
          <a:bodyPr/>
          <a:lstStyle/>
          <a:p>
            <a:pPr eaLnBrk="1" hangingPunct="1"/>
            <a:r>
              <a:rPr lang="en-US">
                <a:latin typeface="Arial" charset="0"/>
                <a:cs typeface="Times New Roman" charset="0"/>
              </a:rPr>
              <a:t>Donkey Loads</a:t>
            </a:r>
          </a:p>
        </p:txBody>
      </p:sp>
      <p:pic>
        <p:nvPicPr>
          <p:cNvPr id="26626" name="Picture 2" descr="Shepherds fie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538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9" descr="Rotating Earth showing Plate Boundaries"/>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886075" y="1743075"/>
            <a:ext cx="33718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Rectangle 12"/>
          <p:cNvSpPr>
            <a:spLocks noGrp="1" noChangeArrowheads="1"/>
          </p:cNvSpPr>
          <p:nvPr>
            <p:ph type="title"/>
          </p:nvPr>
        </p:nvSpPr>
        <p:spPr>
          <a:xfrm>
            <a:off x="457200" y="457200"/>
            <a:ext cx="8229600" cy="1143000"/>
          </a:xfrm>
          <a:solidFill>
            <a:srgbClr val="130F05"/>
          </a:solidFill>
        </p:spPr>
        <p:txBody>
          <a:bodyPr/>
          <a:lstStyle/>
          <a:p>
            <a:pPr eaLnBrk="1" hangingPunct="1"/>
            <a:r>
              <a:rPr lang="en-US" b="1">
                <a:latin typeface="Arial" charset="0"/>
                <a:ea typeface="ＭＳ Ｐゴシック" charset="0"/>
                <a:cs typeface="ＭＳ Ｐゴシック" charset="0"/>
              </a:rPr>
              <a:t>Obey the Great Commission!</a:t>
            </a:r>
            <a:endParaRPr lang="en-GB" b="1">
              <a:latin typeface="Arial" charset="0"/>
              <a:ea typeface="ＭＳ Ｐゴシック" charset="0"/>
              <a:cs typeface="ＭＳ Ｐゴシック" charset="0"/>
            </a:endParaRPr>
          </a:p>
        </p:txBody>
      </p:sp>
      <p:sp>
        <p:nvSpPr>
          <p:cNvPr id="4" name="TextBox 3"/>
          <p:cNvSpPr txBox="1"/>
          <p:nvPr/>
        </p:nvSpPr>
        <p:spPr>
          <a:xfrm>
            <a:off x="8229600" y="152400"/>
            <a:ext cx="8699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effectLst>
                  <a:outerShdw blurRad="38100" dist="38100" dir="2700000" algn="tl">
                    <a:srgbClr val="000000"/>
                  </a:outerShdw>
                </a:effectLst>
                <a:latin typeface="Arial" charset="0"/>
                <a:cs typeface="Arial" charset="0"/>
              </a:rPr>
              <a:t>158k</a:t>
            </a:r>
          </a:p>
        </p:txBody>
      </p:sp>
    </p:spTree>
  </p:cSld>
  <p:clrMapOvr>
    <a:masterClrMapping/>
  </p:clrMapOvr>
  <p:transition>
    <p:newsflash/>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Sources</a:t>
            </a:r>
          </a:p>
        </p:txBody>
      </p:sp>
      <p:sp>
        <p:nvSpPr>
          <p:cNvPr id="15360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153604" name="Text Box 4"/>
          <p:cNvSpPr txBox="1">
            <a:spLocks noChangeArrowheads="1"/>
          </p:cNvSpPr>
          <p:nvPr/>
        </p:nvSpPr>
        <p:spPr bwMode="auto">
          <a:xfrm>
            <a:off x="457200" y="1905000"/>
            <a:ext cx="83058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r>
              <a:rPr lang="en-US" sz="2800" b="1">
                <a:solidFill>
                  <a:schemeClr val="bg1"/>
                </a:solidFill>
                <a:latin typeface="Arial" charset="0"/>
                <a:cs typeface="Arial" charset="0"/>
              </a:rPr>
              <a:t>- Gower, Ralph. </a:t>
            </a:r>
            <a:r>
              <a:rPr lang="en-US" sz="2800" b="1" i="1">
                <a:solidFill>
                  <a:schemeClr val="bg1"/>
                </a:solidFill>
                <a:latin typeface="Arial" charset="0"/>
                <a:cs typeface="Arial" charset="0"/>
              </a:rPr>
              <a:t>The New Manners and Customs of Bible Times. </a:t>
            </a:r>
            <a:r>
              <a:rPr lang="en-US" sz="2800" b="1">
                <a:solidFill>
                  <a:schemeClr val="bg1"/>
                </a:solidFill>
                <a:latin typeface="Arial" charset="0"/>
                <a:cs typeface="Arial" charset="0"/>
              </a:rPr>
              <a:t>Chicago: Moody, 1987.</a:t>
            </a:r>
          </a:p>
          <a:p>
            <a:pPr eaLnBrk="1" hangingPunct="1">
              <a:spcBef>
                <a:spcPct val="50000"/>
              </a:spcBef>
            </a:pPr>
            <a:r>
              <a:rPr lang="en-US" sz="2800" b="1">
                <a:solidFill>
                  <a:schemeClr val="bg1"/>
                </a:solidFill>
                <a:latin typeface="Arial" charset="0"/>
                <a:cs typeface="Arial" charset="0"/>
              </a:rPr>
              <a:t>- http://www.biblemagazine.com </a:t>
            </a:r>
          </a:p>
          <a:p>
            <a:pPr eaLnBrk="1" hangingPunct="1">
              <a:spcBef>
                <a:spcPct val="50000"/>
              </a:spcBef>
            </a:pPr>
            <a:r>
              <a:rPr lang="en-US" sz="2800" b="1">
                <a:solidFill>
                  <a:schemeClr val="bg1"/>
                </a:solidFill>
                <a:latin typeface="Arial" charset="0"/>
                <a:cs typeface="Arial" charset="0"/>
              </a:rPr>
              <a:t>- http://www.holylandphotos.org </a:t>
            </a:r>
          </a:p>
          <a:p>
            <a:pPr eaLnBrk="1" hangingPunct="1">
              <a:spcBef>
                <a:spcPct val="50000"/>
              </a:spcBef>
            </a:pPr>
            <a:r>
              <a:rPr lang="en-US" sz="2800" b="1">
                <a:solidFill>
                  <a:schemeClr val="bg1"/>
                </a:solidFill>
                <a:latin typeface="Arial" charset="0"/>
                <a:cs typeface="Arial" charset="0"/>
              </a:rPr>
              <a:t>- http://biblicalstudies.info/transjor.htm</a:t>
            </a:r>
          </a:p>
          <a:p>
            <a:pPr eaLnBrk="1" hangingPunct="1">
              <a:spcBef>
                <a:spcPct val="50000"/>
              </a:spcBef>
            </a:pPr>
            <a:r>
              <a:rPr lang="en-US" sz="2800" b="1">
                <a:solidFill>
                  <a:schemeClr val="bg1"/>
                </a:solidFill>
                <a:latin typeface="Arial" charset="0"/>
                <a:cs typeface="Arial" charset="0"/>
              </a:rPr>
              <a:t>- http://bibleplaces.com/southernwildlife.htm</a:t>
            </a:r>
          </a:p>
          <a:p>
            <a:pPr eaLnBrk="1" hangingPunct="1">
              <a:spcBef>
                <a:spcPct val="50000"/>
              </a:spcBef>
            </a:pPr>
            <a:r>
              <a:rPr lang="en-US" sz="2800" b="1">
                <a:solidFill>
                  <a:schemeClr val="bg1"/>
                </a:solidFill>
                <a:latin typeface="Arial" charset="0"/>
                <a:cs typeface="Arial" charset="0"/>
              </a:rPr>
              <a:t>- </a:t>
            </a:r>
            <a:r>
              <a:rPr lang="en-US" sz="2800" b="1" u="sng">
                <a:solidFill>
                  <a:schemeClr val="bg1"/>
                </a:solidFill>
                <a:latin typeface="Arial" charset="0"/>
                <a:cs typeface="Arial" charset="0"/>
                <a:hlinkClick r:id="rId3"/>
              </a:rPr>
              <a:t>http://www.padfield.com/overhead.html</a:t>
            </a:r>
            <a:r>
              <a:rPr lang="en-US" sz="2800" b="1" u="sng">
                <a:solidFill>
                  <a:schemeClr val="bg1"/>
                </a:solidFill>
                <a:latin typeface="Arial" charset="0"/>
                <a:cs typeface="Arial" charset="0"/>
              </a:rPr>
              <a:t> </a:t>
            </a:r>
            <a:endParaRPr lang="en-US" sz="3600" b="1" u="sng">
              <a:solidFill>
                <a:schemeClr val="bg1"/>
              </a:solidFill>
              <a:latin typeface="Arial" charset="0"/>
              <a:cs typeface="Arial" charset="0"/>
            </a:endParaRPr>
          </a:p>
        </p:txBody>
      </p:sp>
      <p:sp>
        <p:nvSpPr>
          <p:cNvPr id="5" name="TextBox 4"/>
          <p:cNvSpPr txBox="1"/>
          <p:nvPr/>
        </p:nvSpPr>
        <p:spPr>
          <a:xfrm>
            <a:off x="8229600" y="152400"/>
            <a:ext cx="8699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a:solidFill>
                  <a:srgbClr val="FFFFFF"/>
                </a:solidFill>
                <a:effectLst>
                  <a:outerShdw blurRad="38100" dist="38100" dir="2700000" algn="tl">
                    <a:srgbClr val="808080"/>
                  </a:outerShdw>
                </a:effectLst>
                <a:latin typeface="Arial" charset="0"/>
                <a:cs typeface="Arial" charset="0"/>
              </a:rPr>
              <a:t>158k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7" descr="shee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81000" y="762000"/>
            <a:ext cx="7772400" cy="1905000"/>
          </a:xfrm>
          <a:effectLst>
            <a:outerShdw blurRad="63500" dist="35921" dir="2700000" algn="ctr" rotWithShape="0">
              <a:schemeClr val="tx2">
                <a:alpha val="74998"/>
              </a:schemeClr>
            </a:outerShdw>
          </a:effectLst>
        </p:spPr>
        <p:txBody>
          <a:bodyPr/>
          <a:lstStyle/>
          <a:p>
            <a:pPr eaLnBrk="1" hangingPunct="1">
              <a:defRPr/>
            </a:pPr>
            <a:r>
              <a:rPr lang="en-US" sz="12900" b="1" dirty="0">
                <a:solidFill>
                  <a:srgbClr val="FFFF00"/>
                </a:solidFill>
                <a:ea typeface="+mj-ea"/>
              </a:rPr>
              <a:t>Rural Life</a:t>
            </a:r>
          </a:p>
        </p:txBody>
      </p:sp>
      <p:sp>
        <p:nvSpPr>
          <p:cNvPr id="155652" name="Rectangle 3"/>
          <p:cNvSpPr>
            <a:spLocks noGrp="1" noChangeArrowheads="1"/>
          </p:cNvSpPr>
          <p:nvPr>
            <p:ph type="subTitle" idx="1"/>
          </p:nvPr>
        </p:nvSpPr>
        <p:spPr>
          <a:xfrm>
            <a:off x="3124200" y="4724400"/>
            <a:ext cx="5791200" cy="1752600"/>
          </a:xfrm>
          <a:solidFill>
            <a:schemeClr val="bg1">
              <a:alpha val="50195"/>
            </a:schemeClr>
          </a:solidFill>
        </p:spPr>
        <p:txBody>
          <a:bodyPr/>
          <a:lstStyle/>
          <a:p>
            <a:pPr algn="l" eaLnBrk="1" hangingPunct="1"/>
            <a:r>
              <a:rPr lang="en-US" sz="2400" b="1">
                <a:latin typeface="Arial" charset="0"/>
                <a:cs typeface="Times New Roman" charset="0"/>
              </a:rPr>
              <a:t>Presented by:	Alexander Quong</a:t>
            </a:r>
          </a:p>
          <a:p>
            <a:pPr algn="l" eaLnBrk="1" hangingPunct="1"/>
            <a:r>
              <a:rPr lang="en-US" sz="2400" b="1">
                <a:latin typeface="Arial" charset="0"/>
                <a:cs typeface="Times New Roman" charset="0"/>
              </a:rPr>
              <a:t>			Tan Mia Huan</a:t>
            </a:r>
          </a:p>
          <a:p>
            <a:pPr algn="l" eaLnBrk="1" hangingPunct="1"/>
            <a:r>
              <a:rPr lang="en-US" sz="2400" b="1">
                <a:latin typeface="Arial" charset="0"/>
                <a:cs typeface="Times New Roman" charset="0"/>
              </a:rPr>
              <a:t>			Cheam Heng Wee</a:t>
            </a:r>
          </a:p>
          <a:p>
            <a:pPr algn="l" eaLnBrk="1" hangingPunct="1"/>
            <a:r>
              <a:rPr lang="en-US" sz="2400" b="1">
                <a:latin typeface="Arial" charset="0"/>
                <a:cs typeface="Times New Roman" charset="0"/>
              </a:rPr>
              <a:t>			Ng Wee Hua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873941927"/>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5888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Arial" charset="0"/>
                <a:cs typeface="Times New Roman" charset="0"/>
              </a:rPr>
              <a:t>The Fertile Crescent</a:t>
            </a:r>
          </a:p>
        </p:txBody>
      </p:sp>
      <p:pic>
        <p:nvPicPr>
          <p:cNvPr id="51203" name="Picture 4" descr="fertile_cresc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057400"/>
            <a:ext cx="7620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3250" name="Picture 2" descr="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5616" y="1340200"/>
            <a:ext cx="7128792" cy="548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685800" y="188640"/>
            <a:ext cx="7772400" cy="1143000"/>
          </a:xfrm>
          <a:prstGeom prst="rect">
            <a:avLst/>
          </a:prstGeom>
          <a:gradFill rotWithShape="0">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GB" sz="4400" b="1">
              <a:solidFill>
                <a:schemeClr val="tx2"/>
              </a:solidFill>
              <a:latin typeface="Arial" charset="0"/>
            </a:endParaRPr>
          </a:p>
        </p:txBody>
      </p:sp>
      <p:sp>
        <p:nvSpPr>
          <p:cNvPr id="53252" name="Rectangle 5"/>
          <p:cNvSpPr>
            <a:spLocks noGrp="1" noChangeArrowheads="1"/>
          </p:cNvSpPr>
          <p:nvPr>
            <p:ph type="title" idx="4294967295"/>
          </p:nvPr>
        </p:nvSpPr>
        <p:spPr>
          <a:xfrm>
            <a:off x="609600" y="116632"/>
            <a:ext cx="7772400" cy="1143000"/>
          </a:xfrm>
        </p:spPr>
        <p:txBody>
          <a:bodyPr/>
          <a:lstStyle/>
          <a:p>
            <a:pPr eaLnBrk="1" hangingPunct="1"/>
            <a:r>
              <a:rPr lang="en-US" b="1" dirty="0">
                <a:latin typeface="Arial" charset="0"/>
                <a:cs typeface="Times New Roman" charset="0"/>
              </a:rPr>
              <a:t>Rural Travel Route</a:t>
            </a:r>
            <a:endParaRPr lang="en-US" dirty="0">
              <a:latin typeface="Arial" charset="0"/>
              <a:cs typeface="Times New Roman"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aphicFrame>
        <p:nvGraphicFramePr>
          <p:cNvPr id="55298" name="Object 2"/>
          <p:cNvGraphicFramePr>
            <a:graphicFrameLocks noGrp="1" noChangeAspect="1"/>
          </p:cNvGraphicFramePr>
          <p:nvPr>
            <p:ph type="body" idx="4294967295"/>
          </p:nvPr>
        </p:nvGraphicFramePr>
        <p:xfrm>
          <a:off x="3700463" y="0"/>
          <a:ext cx="5443537" cy="7086600"/>
        </p:xfrm>
        <a:graphic>
          <a:graphicData uri="http://schemas.openxmlformats.org/presentationml/2006/ole">
            <mc:AlternateContent xmlns:mc="http://schemas.openxmlformats.org/markup-compatibility/2006">
              <mc:Choice xmlns:v="urn:schemas-microsoft-com:vml" Requires="v">
                <p:oleObj spid="_x0000_s55321" name="Bitmap Image" r:id="rId4" imgW="10314286" imgH="14942857" progId="Paint.Picture">
                  <p:embed/>
                </p:oleObj>
              </mc:Choice>
              <mc:Fallback>
                <p:oleObj name="Bitmap Image" r:id="rId4" imgW="10314286" imgH="14942857"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21465" t="14061" r="22191" b="20370"/>
                      <a:stretch>
                        <a:fillRect/>
                      </a:stretch>
                    </p:blipFill>
                    <p:spPr bwMode="auto">
                      <a:xfrm>
                        <a:off x="3700463" y="0"/>
                        <a:ext cx="5443537" cy="708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299" name="Text Box 4"/>
          <p:cNvSpPr txBox="1">
            <a:spLocks noChangeArrowheads="1"/>
          </p:cNvSpPr>
          <p:nvPr/>
        </p:nvSpPr>
        <p:spPr bwMode="auto">
          <a:xfrm>
            <a:off x="533400" y="1676400"/>
            <a:ext cx="1841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lnSpc>
                <a:spcPct val="125000"/>
              </a:lnSpc>
            </a:pPr>
            <a:endParaRPr lang="en-US" sz="3600" b="1">
              <a:latin typeface="Arial" charset="0"/>
            </a:endParaRPr>
          </a:p>
        </p:txBody>
      </p:sp>
      <p:sp>
        <p:nvSpPr>
          <p:cNvPr id="55300" name="Rectangle 5"/>
          <p:cNvSpPr>
            <a:spLocks noGrp="1" noChangeArrowheads="1"/>
          </p:cNvSpPr>
          <p:nvPr>
            <p:ph type="title" idx="4294967295"/>
          </p:nvPr>
        </p:nvSpPr>
        <p:spPr>
          <a:xfrm>
            <a:off x="685800" y="609600"/>
            <a:ext cx="2514600" cy="4572000"/>
          </a:xfrm>
        </p:spPr>
        <p:txBody>
          <a:bodyPr/>
          <a:lstStyle/>
          <a:p>
            <a:pPr eaLnBrk="1" hangingPunct="1"/>
            <a:r>
              <a:rPr lang="en-US" sz="3600" b="1">
                <a:solidFill>
                  <a:schemeClr val="tx1"/>
                </a:solidFill>
                <a:latin typeface="Arial" charset="0"/>
                <a:cs typeface="Times New Roman" charset="0"/>
              </a:rPr>
              <a:t>Water Sources in the Land of Canaan</a:t>
            </a:r>
            <a:endParaRPr lang="en-US">
              <a:latin typeface="Arial" charset="0"/>
              <a:cs typeface="Times New Roman" charset="0"/>
            </a:endParaRP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3577</TotalTime>
  <Words>3518</Words>
  <Application>Microsoft Macintosh PowerPoint</Application>
  <PresentationFormat>On-screen Show (4:3)</PresentationFormat>
  <Paragraphs>493</Paragraphs>
  <Slides>64</Slides>
  <Notes>63</Notes>
  <HiddenSlides>0</HiddenSlides>
  <MMClips>0</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1</vt:i4>
      </vt:variant>
      <vt:variant>
        <vt:lpstr>Slide Titles</vt:lpstr>
      </vt:variant>
      <vt:variant>
        <vt:i4>64</vt:i4>
      </vt:variant>
    </vt:vector>
  </HeadingPairs>
  <TitlesOfParts>
    <vt:vector size="79" baseType="lpstr">
      <vt:lpstr>Arail</vt:lpstr>
      <vt:lpstr>Arial</vt:lpstr>
      <vt:lpstr>Helvetica</vt:lpstr>
      <vt:lpstr>Tahoma</vt:lpstr>
      <vt:lpstr>Times New Roman</vt:lpstr>
      <vt:lpstr>Wingdings</vt:lpstr>
      <vt:lpstr>Default Design</vt:lpstr>
      <vt:lpstr>Balance</vt:lpstr>
      <vt:lpstr>Bar Code</vt:lpstr>
      <vt:lpstr>1_Default Design</vt:lpstr>
      <vt:lpstr>2_Default Design</vt:lpstr>
      <vt:lpstr>3_Default Design</vt:lpstr>
      <vt:lpstr>2_Orbit</vt:lpstr>
      <vt:lpstr>1_Slit</vt:lpstr>
      <vt:lpstr>Bitmap Image</vt:lpstr>
      <vt:lpstr>Rural Life</vt:lpstr>
      <vt:lpstr>Presentation Outline</vt:lpstr>
      <vt:lpstr>Sheep</vt:lpstr>
      <vt:lpstr>What is Rural Life?</vt:lpstr>
      <vt:lpstr>Donkey Loads</vt:lpstr>
      <vt:lpstr>Donkey Loads</vt:lpstr>
      <vt:lpstr>The Fertile Crescent</vt:lpstr>
      <vt:lpstr>Rural Travel Route</vt:lpstr>
      <vt:lpstr>Water Sources in the Land of Canaan</vt:lpstr>
      <vt:lpstr>Physical Features of Canaan</vt:lpstr>
      <vt:lpstr>Seasons</vt:lpstr>
      <vt:lpstr>Seasons</vt:lpstr>
      <vt:lpstr>Climate</vt:lpstr>
      <vt:lpstr>Climate</vt:lpstr>
      <vt:lpstr>Work</vt:lpstr>
      <vt:lpstr>Agriculture</vt:lpstr>
      <vt:lpstr>Agriculture</vt:lpstr>
      <vt:lpstr>Agriculture</vt:lpstr>
      <vt:lpstr>Agriculture</vt:lpstr>
      <vt:lpstr>Agriculture</vt:lpstr>
      <vt:lpstr>Agriculture</vt:lpstr>
      <vt:lpstr>Harvests Lasted Apr-Nov</vt:lpstr>
      <vt:lpstr>Plowing</vt:lpstr>
      <vt:lpstr>Plowing</vt:lpstr>
      <vt:lpstr>Planting / Sowing</vt:lpstr>
      <vt:lpstr>Harvesting / Reaping</vt:lpstr>
      <vt:lpstr>Threshing</vt:lpstr>
      <vt:lpstr>Winnowing</vt:lpstr>
      <vt:lpstr>Winnowing</vt:lpstr>
      <vt:lpstr>Farming Tools</vt:lpstr>
      <vt:lpstr>Shepherding</vt:lpstr>
      <vt:lpstr>Shepherding</vt:lpstr>
      <vt:lpstr>Shepherding</vt:lpstr>
      <vt:lpstr>Housing</vt:lpstr>
      <vt:lpstr>Tent Dwelling</vt:lpstr>
      <vt:lpstr>How are tents erected?</vt:lpstr>
      <vt:lpstr>Interior structure</vt:lpstr>
      <vt:lpstr>Tent Hearing</vt:lpstr>
      <vt:lpstr>One-Room Dwelling of the Common People</vt:lpstr>
      <vt:lpstr>Two Characteristics of the Roof:</vt:lpstr>
      <vt:lpstr>Two Characteristics of the Roof:</vt:lpstr>
      <vt:lpstr>The interior of a peasant's house</vt:lpstr>
      <vt:lpstr>Family  Life</vt:lpstr>
      <vt:lpstr>Family Continuity</vt:lpstr>
      <vt:lpstr>Hospitality</vt:lpstr>
      <vt:lpstr>FARMERS' LAW OF HOSPITALITY</vt:lpstr>
      <vt:lpstr>Travel</vt:lpstr>
      <vt:lpstr>Travels (cont'd)</vt:lpstr>
      <vt:lpstr>Modes of travel</vt:lpstr>
      <vt:lpstr>Donkey</vt:lpstr>
      <vt:lpstr>The Camel</vt:lpstr>
      <vt:lpstr>Camel Mug Shot</vt:lpstr>
      <vt:lpstr>Camel</vt:lpstr>
      <vt:lpstr>Camel</vt:lpstr>
      <vt:lpstr>Mule</vt:lpstr>
      <vt:lpstr>Horse</vt:lpstr>
      <vt:lpstr>Horse</vt:lpstr>
      <vt:lpstr>Applications</vt:lpstr>
      <vt:lpstr>Applications</vt:lpstr>
      <vt:lpstr>Obey the Great Commission!</vt:lpstr>
      <vt:lpstr>Sources</vt:lpstr>
      <vt:lpstr>Rural Life</vt:lpstr>
      <vt:lpstr>Black</vt:lpstr>
      <vt:lpstr>OT Backgrounds link at BibleStudyDownloads.org</vt:lpstr>
    </vt:vector>
  </TitlesOfParts>
  <Company> My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Life</dc:title>
  <dc:creator> Heng Wee</dc:creator>
  <cp:lastModifiedBy>Rick Griffith</cp:lastModifiedBy>
  <cp:revision>70</cp:revision>
  <dcterms:created xsi:type="dcterms:W3CDTF">2004-10-09T06:37:49Z</dcterms:created>
  <dcterms:modified xsi:type="dcterms:W3CDTF">2022-05-06T13:32:00Z</dcterms:modified>
</cp:coreProperties>
</file>